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3" r:id="rId2"/>
    <p:sldId id="322" r:id="rId3"/>
    <p:sldId id="267" r:id="rId4"/>
    <p:sldId id="323" r:id="rId5"/>
    <p:sldId id="270" r:id="rId6"/>
    <p:sldId id="302" r:id="rId7"/>
    <p:sldId id="269" r:id="rId8"/>
    <p:sldId id="317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8" r:id="rId18"/>
    <p:sldId id="320" r:id="rId19"/>
    <p:sldId id="321" r:id="rId20"/>
    <p:sldId id="319" r:id="rId21"/>
    <p:sldId id="314" r:id="rId22"/>
    <p:sldId id="315" r:id="rId23"/>
    <p:sldId id="316" r:id="rId24"/>
    <p:sldId id="299" r:id="rId25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3399"/>
    <a:srgbClr val="003366"/>
    <a:srgbClr val="0066CC"/>
    <a:srgbClr val="0000CC"/>
    <a:srgbClr val="000099"/>
    <a:srgbClr val="9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660"/>
  </p:normalViewPr>
  <p:slideViewPr>
    <p:cSldViewPr>
      <p:cViewPr>
        <p:scale>
          <a:sx n="76" d="100"/>
          <a:sy n="76" d="100"/>
        </p:scale>
        <p:origin x="-264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8C9B28B-2E9F-4A10-B275-F1B185FA5855}" type="datetimeFigureOut">
              <a:rPr lang="cs-CZ" altLang="cs-CZ"/>
              <a:pPr>
                <a:defRPr/>
              </a:pPr>
              <a:t>30.10.2015</a:t>
            </a:fld>
            <a:endParaRPr lang="cs-CZ" altLang="cs-CZ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10"/>
            <a:ext cx="2946189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9910"/>
            <a:ext cx="2946189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FFB9BE-5C9C-4354-8186-35ECF36E3D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02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E63C510A-FFA3-4410-B6A5-8454F5638F2E}" type="datetimeFigureOut">
              <a:rPr lang="cs-CZ" smtClean="0"/>
              <a:t>30.10.2015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15629"/>
            <a:ext cx="5438464" cy="44679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4E25DBD4-7F9D-47AA-A5F6-63CDEC11A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4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550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3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03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016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22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81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47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4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241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535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73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813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740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05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576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88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2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81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46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80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92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3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00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5DBD4-7F9D-47AA-A5F6-63CDEC11AA8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4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0582-7D5B-44E8-A35B-7FCC85087B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6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B5CFB-9C23-4E42-A530-6AB4501730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163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67FE-B2D8-4DD0-8369-093B8A8122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36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7064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C7A7-45C9-4012-AA7D-2C19FC6778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77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C1EC-49DE-4646-8E7D-35CC03AE9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745148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F2B4-147F-43F7-98E1-E0743356B4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3617824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B519-95A2-4B58-AF63-3A23D4E79F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17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5F41-D815-4BAA-8BA8-077E91AD70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32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A144-57D9-449D-9B22-D26BF4C602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03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C659-B20A-40E0-ACBA-03032D1C08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0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73B4-F86D-4A2E-A621-1DF86850F2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5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814B-5698-47D2-8B6C-B1C0E85126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66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3A7E-F8F4-4D4C-923E-76F7AA17C0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09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68D0-2E7C-4D35-A610-A2DBC89DB9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454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274638"/>
            <a:ext cx="65627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48CB1AD-CC81-48CF-9572-D423354E37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Picture 7" descr="prezentace negativ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inova@rek.zcu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ternational.zcu.cz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enkakan@rek.zcu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ernational.zcu.cz/" TargetMode="External"/><Relationship Id="rId4" Type="http://schemas.openxmlformats.org/officeDocument/2006/relationships/hyperlink" Target="http://www.facebook.com/zahranicnivztahyhttp:/international.zcu.c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sls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zahranicnivztahyhttp:/international.zcu.c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vsjan@rek.zcu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zahranicnivztahyhttp:/international.zcu.cz" TargetMode="External"/><Relationship Id="rId5" Type="http://schemas.openxmlformats.org/officeDocument/2006/relationships/hyperlink" Target="http://international.zcu.cz/" TargetMode="External"/><Relationship Id="rId4" Type="http://schemas.openxmlformats.org/officeDocument/2006/relationships/hyperlink" Target="mailto:cecilova@rek.zcu.c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17463" y="3209925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6600" dirty="0">
                <a:solidFill>
                  <a:srgbClr val="FF0000"/>
                </a:solidFill>
              </a:rPr>
              <a:t>FREE MOVERS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 smtClean="0"/>
              <a:t>Fakulta pedagogická</a:t>
            </a:r>
            <a:endParaRPr lang="cs-CZ" altLang="cs-CZ" sz="3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47625" y="4797648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2800" b="0" kern="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800" b="0" kern="0" dirty="0" smtClean="0">
                <a:solidFill>
                  <a:schemeClr val="tx1"/>
                </a:solidFill>
              </a:rPr>
              <a:t>2. 11. 2015</a:t>
            </a:r>
            <a:endParaRPr lang="cs-CZ" altLang="cs-CZ" sz="2800" b="0" kern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411788"/>
            <a:ext cx="9144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400" kern="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altLang="cs-CZ" sz="2400" kern="0" dirty="0" smtClean="0">
                <a:solidFill>
                  <a:schemeClr val="tx1"/>
                </a:solidFill>
              </a:rPr>
              <a:t>Jana </a:t>
            </a:r>
            <a:r>
              <a:rPr lang="cs-CZ" altLang="cs-CZ" sz="2400" kern="0" dirty="0" err="1" smtClean="0">
                <a:solidFill>
                  <a:schemeClr val="tx1"/>
                </a:solidFill>
              </a:rPr>
              <a:t>Čečilová</a:t>
            </a:r>
            <a:r>
              <a:rPr lang="cs-CZ" altLang="cs-CZ" sz="2400" kern="0" dirty="0" smtClean="0">
                <a:solidFill>
                  <a:schemeClr val="tx1"/>
                </a:solidFill>
              </a:rPr>
              <a:t>, Maryna </a:t>
            </a:r>
            <a:r>
              <a:rPr lang="cs-CZ" altLang="cs-CZ" sz="2400" kern="0" dirty="0" err="1">
                <a:solidFill>
                  <a:schemeClr val="tx1"/>
                </a:solidFill>
              </a:rPr>
              <a:t>C</a:t>
            </a:r>
            <a:r>
              <a:rPr lang="cs-CZ" altLang="cs-CZ" sz="2400" kern="0" dirty="0" err="1" smtClean="0">
                <a:solidFill>
                  <a:schemeClr val="tx1"/>
                </a:solidFill>
              </a:rPr>
              <a:t>harlamova</a:t>
            </a:r>
            <a:endParaRPr lang="cs-CZ" altLang="cs-CZ" sz="2400" kern="0" dirty="0" smtClean="0">
              <a:solidFill>
                <a:schemeClr val="tx1"/>
              </a:solidFill>
            </a:endParaRPr>
          </a:p>
        </p:txBody>
      </p:sp>
      <p:pic>
        <p:nvPicPr>
          <p:cNvPr id="410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8900" r="4684" b="20079"/>
          <a:stretch>
            <a:fillRect/>
          </a:stretch>
        </p:blipFill>
        <p:spPr bwMode="auto">
          <a:xfrm>
            <a:off x="1778000" y="1268413"/>
            <a:ext cx="55864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Cíl odborných praktických stáží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cs-CZ" altLang="cs-CZ" sz="2800" b="1" dirty="0" smtClean="0"/>
              <a:t>Praktické stáže podporují praktickou přípravu studentů, doktorandů a absolventů všech fakult. </a:t>
            </a:r>
          </a:p>
          <a:p>
            <a:r>
              <a:rPr lang="cs-CZ" altLang="cs-CZ" sz="2800" b="1" dirty="0" smtClean="0"/>
              <a:t>Přijímajícími organizacemi jsou firmy, školy, neziskové organizace a další instituce v zemích EU (kromě institucí EU a projektů EU).</a:t>
            </a:r>
          </a:p>
          <a:p>
            <a:r>
              <a:rPr lang="cs-CZ" altLang="cs-CZ" sz="2800" b="1" dirty="0" smtClean="0"/>
              <a:t>Náplň praxe musí odpovídat studijnímu oboru praktikanta na ZČU (u studentů FPE nemusí být jen pedagogická).</a:t>
            </a:r>
          </a:p>
          <a:p>
            <a:endParaRPr lang="cs-CZ" altLang="cs-CZ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Podmínky</a:t>
            </a:r>
            <a:endParaRPr lang="cs-CZ" altLang="cs-CZ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Termín</a:t>
            </a:r>
            <a:r>
              <a:rPr lang="cs-CZ" altLang="cs-CZ" sz="2800" b="1" dirty="0" smtClean="0"/>
              <a:t> pro přihlášení se je průběžný.</a:t>
            </a:r>
          </a:p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Přihláškou</a:t>
            </a:r>
            <a:r>
              <a:rPr lang="cs-CZ" altLang="cs-CZ" sz="2800" b="1" dirty="0" smtClean="0"/>
              <a:t> je životopis zaslaný na e-mail kontaktní osoby na ZV - binova@rek.zcu.cz</a:t>
            </a:r>
          </a:p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Grant </a:t>
            </a:r>
            <a:r>
              <a:rPr lang="cs-CZ" altLang="cs-CZ" sz="2800" b="1" dirty="0" smtClean="0"/>
              <a:t>financuje cestovné, pojištění, ubytování a stravu na dobu min. 2 měsíců (400 až 600 EUR/měsíc).</a:t>
            </a:r>
          </a:p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Délka praxe</a:t>
            </a:r>
            <a:r>
              <a:rPr lang="cs-CZ" altLang="cs-CZ" sz="2800" b="1" dirty="0" smtClean="0"/>
              <a:t> je 2 – 12 měsíců (v každém studijním cyklu). 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 smtClean="0"/>
              <a:t>V každém akad. roce stáže probíhají od   1. 7. do 30. 9. dalšího </a:t>
            </a:r>
            <a:r>
              <a:rPr lang="cs-CZ" altLang="cs-CZ" sz="2800" b="1" dirty="0" err="1" smtClean="0"/>
              <a:t>ak</a:t>
            </a:r>
            <a:r>
              <a:rPr lang="cs-CZ" altLang="cs-CZ" sz="2800" b="1" dirty="0" smtClean="0"/>
              <a:t>. roku.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Jak najít vhodnou organizaci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smtClean="0"/>
              <a:t>ZV rozesílá přihlášeným zájemcům aktuální nabídky od zprostředkovatelů a přijímajících organizací.</a:t>
            </a:r>
          </a:p>
          <a:p>
            <a:r>
              <a:rPr lang="cs-CZ" altLang="cs-CZ" b="1" dirty="0" smtClean="0"/>
              <a:t>Zájemce o praxi si najde a dohodne oborově vhodnou přijímající organizaci sám a kontaktuje ZV.</a:t>
            </a:r>
          </a:p>
          <a:p>
            <a:r>
              <a:rPr lang="cs-CZ" altLang="cs-CZ" b="1" dirty="0" smtClean="0"/>
              <a:t>Některé fakulty mají uzavřené smlouvy s přijímajícími organizacemi v zemích EU</a:t>
            </a:r>
            <a:r>
              <a:rPr lang="cs-CZ" altLang="cs-CZ" sz="2800" b="1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800" dirty="0" smtClean="0"/>
          </a:p>
          <a:p>
            <a:endParaRPr lang="cs-CZ" altLang="cs-CZ" sz="2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6562725" cy="706437"/>
          </a:xfrm>
        </p:spPr>
        <p:txBody>
          <a:bodyPr/>
          <a:lstStyle/>
          <a:p>
            <a:r>
              <a:rPr lang="cs-CZ" altLang="cs-CZ" dirty="0" smtClean="0"/>
              <a:t>Kontaktní  osoba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Pavlína Bínová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3"/>
              </a:rPr>
              <a:t>binova@rek.zcu.cz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Tel. 377635712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Zahraniční vztahy ZČU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Univerzitní  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306 14 Plzeň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UI 110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4"/>
              </a:rPr>
              <a:t>http://international.zcu.cz</a:t>
            </a:r>
            <a:endParaRPr lang="cs-CZ" altLang="cs-CZ" sz="28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/>
              <a:t>(</a:t>
            </a:r>
            <a:r>
              <a:rPr lang="cs-CZ" altLang="cs-CZ" sz="2400" dirty="0" smtClean="0"/>
              <a:t>Informace pro studenty </a:t>
            </a:r>
            <a:r>
              <a:rPr lang="en-US" altLang="cs-CZ" sz="2400" dirty="0" smtClean="0"/>
              <a:t>&gt;</a:t>
            </a:r>
            <a:r>
              <a:rPr lang="cs-CZ" altLang="cs-CZ" sz="2400" dirty="0" smtClean="0"/>
              <a:t> Erasmus – praxe)</a:t>
            </a:r>
            <a:endParaRPr lang="cs-CZ" altLang="cs-CZ" sz="24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/>
            <a:r>
              <a:rPr lang="cs-CZ" altLang="cs-CZ" sz="3600" dirty="0" smtClean="0"/>
              <a:t>„</a:t>
            </a:r>
            <a:r>
              <a:rPr lang="cs-CZ" altLang="cs-CZ" sz="3600" dirty="0" err="1" smtClean="0"/>
              <a:t>Freemovers</a:t>
            </a:r>
            <a:r>
              <a:rPr lang="cs-CZ" altLang="cs-CZ" sz="3600" dirty="0" smtClean="0"/>
              <a:t>“ – INTER-16</a:t>
            </a:r>
            <a:endParaRPr lang="cs-CZ" altLang="cs-CZ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91513" cy="5183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altLang="cs-CZ" u="sng" smtClean="0"/>
              <a:t>Účel studijního pobytu:</a:t>
            </a:r>
          </a:p>
          <a:p>
            <a:pPr>
              <a:buFont typeface="Wingdings" pitchFamily="2" charset="2"/>
              <a:buChar char="§"/>
            </a:pPr>
            <a:r>
              <a:rPr lang="pl-PL" altLang="cs-CZ" b="1" smtClean="0"/>
              <a:t>Absolvování </a:t>
            </a:r>
            <a:r>
              <a:rPr lang="pl-PL" altLang="cs-CZ" smtClean="0"/>
              <a:t>celého </a:t>
            </a:r>
            <a:r>
              <a:rPr lang="pl-PL" altLang="cs-CZ" b="1" smtClean="0"/>
              <a:t>semestru</a:t>
            </a:r>
            <a:r>
              <a:rPr lang="pl-PL" altLang="cs-CZ" smtClean="0"/>
              <a:t> výuky (povinnost přivé</a:t>
            </a:r>
            <a:r>
              <a:rPr lang="cs-CZ" altLang="cs-CZ" smtClean="0"/>
              <a:t>z</a:t>
            </a:r>
            <a:r>
              <a:rPr lang="pl-PL" altLang="cs-CZ" smtClean="0"/>
              <a:t>t 20 ECTS).</a:t>
            </a:r>
          </a:p>
          <a:p>
            <a:pPr>
              <a:buFont typeface="Wingdings" pitchFamily="2" charset="2"/>
              <a:buChar char="§"/>
            </a:pPr>
            <a:r>
              <a:rPr lang="pl-PL" altLang="cs-CZ" b="1" smtClean="0"/>
              <a:t>Zpracování podkladů</a:t>
            </a:r>
            <a:r>
              <a:rPr lang="pl-PL" altLang="cs-CZ" smtClean="0"/>
              <a:t> pro bakalářskou, magisterskou, disertační práci.</a:t>
            </a:r>
          </a:p>
          <a:p>
            <a:pPr>
              <a:buFont typeface="Wingdings" pitchFamily="2" charset="2"/>
              <a:buChar char="§"/>
            </a:pPr>
            <a:r>
              <a:rPr lang="pl-PL" altLang="cs-CZ" b="1" smtClean="0"/>
              <a:t>Jazykový</a:t>
            </a:r>
            <a:r>
              <a:rPr lang="pl-PL" altLang="cs-CZ" smtClean="0"/>
              <a:t> či jiný odborný </a:t>
            </a:r>
            <a:r>
              <a:rPr lang="pl-PL" altLang="cs-CZ" b="1" smtClean="0"/>
              <a:t>kurz</a:t>
            </a:r>
            <a:r>
              <a:rPr lang="pl-PL" altLang="cs-CZ" smtClean="0"/>
              <a:t> </a:t>
            </a:r>
            <a:br>
              <a:rPr lang="pl-PL" altLang="cs-CZ" smtClean="0"/>
            </a:br>
            <a:r>
              <a:rPr lang="pl-PL" altLang="cs-CZ" smtClean="0"/>
              <a:t>- </a:t>
            </a:r>
            <a:r>
              <a:rPr lang="cs-CZ" altLang="cs-CZ" smtClean="0"/>
              <a:t>odborný jazykový kurz v rámci specializovaných kurzů.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 smtClean="0"/>
              <a:t>Pracovní stáž/ praxe v rámci studia</a:t>
            </a:r>
            <a:r>
              <a:rPr lang="cs-CZ" altLang="cs-CZ" smtClean="0"/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814B-5698-47D2-8B6C-B1C0E8512697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18487" cy="706437"/>
          </a:xfrm>
        </p:spPr>
        <p:txBody>
          <a:bodyPr/>
          <a:lstStyle/>
          <a:p>
            <a:r>
              <a:rPr lang="cs-CZ" altLang="cs-CZ" sz="3600" dirty="0" smtClean="0"/>
              <a:t>„</a:t>
            </a:r>
            <a:r>
              <a:rPr lang="cs-CZ" altLang="cs-CZ" sz="3600" dirty="0" err="1" smtClean="0"/>
              <a:t>Freemovers</a:t>
            </a:r>
            <a:r>
              <a:rPr lang="cs-CZ" altLang="cs-CZ" sz="3600" dirty="0" smtClean="0"/>
              <a:t>“ – INTER-16</a:t>
            </a:r>
            <a:endParaRPr lang="cs-CZ" altLang="cs-CZ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507412" cy="5145088"/>
          </a:xfrm>
        </p:spPr>
        <p:txBody>
          <a:bodyPr/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pl-PL" altLang="cs-CZ" u="sng" smtClean="0"/>
              <a:t>Podmínky: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smtClean="0"/>
              <a:t>Vyjíždět mohou studenti prezenčního studia bakalářských, magisterských, doktorských studijních programů </a:t>
            </a:r>
            <a:r>
              <a:rPr lang="pl-PL" altLang="cs-CZ" sz="2800" smtClean="0"/>
              <a:t>(kromě 1. ročníku Bc).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smtClean="0"/>
              <a:t>Studenti během svého studijního pobytu v zahraničí nesmějí přerušit studium na ZČU.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smtClean="0"/>
              <a:t>Minimální délka pobytu je </a:t>
            </a:r>
            <a:r>
              <a:rPr lang="pl-PL" altLang="cs-CZ" b="1" smtClean="0">
                <a:solidFill>
                  <a:srgbClr val="FF0000"/>
                </a:solidFill>
              </a:rPr>
              <a:t>30 dní.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smtClean="0"/>
              <a:t>Výjezdy je možné aktuálně uskutečnit od </a:t>
            </a:r>
            <a:r>
              <a:rPr lang="pl-PL" altLang="cs-CZ" b="1" smtClean="0">
                <a:solidFill>
                  <a:srgbClr val="FF0000"/>
                </a:solidFill>
              </a:rPr>
              <a:t>ledna 201</a:t>
            </a:r>
            <a:r>
              <a:rPr lang="cs-CZ" altLang="cs-CZ" b="1" smtClean="0">
                <a:solidFill>
                  <a:srgbClr val="FF0000"/>
                </a:solidFill>
              </a:rPr>
              <a:t>6</a:t>
            </a:r>
            <a:r>
              <a:rPr lang="pl-PL" altLang="cs-CZ" b="1" smtClean="0">
                <a:solidFill>
                  <a:srgbClr val="FF0000"/>
                </a:solidFill>
              </a:rPr>
              <a:t>.</a:t>
            </a:r>
            <a:endParaRPr lang="cs-CZ" altLang="cs-CZ" sz="2400" b="1" smtClean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814B-5698-47D2-8B6C-B1C0E8512697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cs-CZ" dirty="0" smtClean="0"/>
              <a:t>Termín a způsob výběrového řízení je plně v kompetenci jednotlivých fakult  (informace poskytnou jednotliví fakultní </a:t>
            </a:r>
            <a:r>
              <a:rPr lang="cs-CZ" altLang="cs-CZ" dirty="0" smtClean="0"/>
              <a:t>koordinátoři – FPE - </a:t>
            </a:r>
            <a:r>
              <a:rPr lang="cs-CZ" dirty="0"/>
              <a:t>PaedDr. Vladimír  SIROTEK, CSc</a:t>
            </a:r>
            <a:r>
              <a:rPr lang="cs-CZ" dirty="0" smtClean="0"/>
              <a:t>.</a:t>
            </a:r>
            <a:r>
              <a:rPr lang="cs-CZ" altLang="cs-CZ" dirty="0" smtClean="0"/>
              <a:t>)</a:t>
            </a:r>
          </a:p>
          <a:p>
            <a:pPr marL="0" indent="0">
              <a:buNone/>
            </a:pPr>
            <a:endParaRPr lang="cs-CZ" altLang="cs-CZ" dirty="0" smtClean="0"/>
          </a:p>
          <a:p>
            <a:pPr>
              <a:buFont typeface="Wingdings" pitchFamily="2" charset="2"/>
              <a:buChar char="§"/>
            </a:pPr>
            <a:r>
              <a:rPr lang="cs-CZ" altLang="cs-CZ" dirty="0" smtClean="0"/>
              <a:t>Výše grantu záleží na cílové destinaci: 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		- 10.000 Kč nebo 15.000 Kč/ měsíc.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147050" cy="706438"/>
          </a:xfrm>
          <a:noFill/>
        </p:spPr>
        <p:txBody>
          <a:bodyPr/>
          <a:lstStyle/>
          <a:p>
            <a:r>
              <a:rPr lang="cs-CZ" altLang="cs-CZ" sz="3600" dirty="0" smtClean="0"/>
              <a:t>„</a:t>
            </a:r>
            <a:r>
              <a:rPr lang="cs-CZ" altLang="cs-CZ" sz="3600" dirty="0" err="1" smtClean="0"/>
              <a:t>Freemovers</a:t>
            </a:r>
            <a:r>
              <a:rPr lang="cs-CZ" altLang="cs-CZ" sz="3600" dirty="0" smtClean="0"/>
              <a:t>“ – INTER-16</a:t>
            </a:r>
            <a:endParaRPr lang="cs-CZ" altLang="cs-CZ" sz="36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814B-5698-47D2-8B6C-B1C0E8512697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Kontaktní  osoba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Bc. Maryna </a:t>
            </a:r>
            <a:r>
              <a:rPr lang="cs-CZ" altLang="cs-CZ" sz="2400" dirty="0" err="1" smtClean="0"/>
              <a:t>Charlamova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3"/>
              </a:rPr>
              <a:t>mcharlam@rek.zcu.cz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Tel. 377635775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Zahraniční vztahy ZČU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Univerzitní  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306 14 Plzeň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UI 112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4"/>
              </a:rPr>
              <a:t>www.facebook.com/zahranicnivztahy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5"/>
              </a:rPr>
              <a:t>http://</a:t>
            </a:r>
            <a:r>
              <a:rPr lang="cs-CZ" altLang="cs-CZ" sz="2800" dirty="0" smtClean="0">
                <a:hlinkClick r:id="rId5"/>
              </a:rPr>
              <a:t>international.zcu.cz</a:t>
            </a:r>
            <a:endParaRPr lang="cs-CZ" altLang="cs-CZ" sz="2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mtClean="0"/>
              <a:t>Vládní stipendia MŠMT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smtClean="0"/>
              <a:t>Dům zahraniční spolupráce (DZS) - Akademická informační agentura (AIA):</a:t>
            </a:r>
            <a:r>
              <a:rPr lang="cs-CZ" altLang="cs-CZ" dirty="0" smtClean="0"/>
              <a:t> přehled kompletní nabídky stipendijních pobytů v zahraničí na základě mezinárodních smluv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http://www.dzs.cz/cz/akademicka-informacni-agentura/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949950"/>
            <a:ext cx="5619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 smtClean="0"/>
              <a:t>Vládní stipendia MŠMT – </a:t>
            </a:r>
            <a:r>
              <a:rPr lang="cs-CZ" altLang="cs-CZ" dirty="0" smtClean="0"/>
              <a:t>konkurzy</a:t>
            </a:r>
            <a:endParaRPr lang="cs-CZ" altLang="cs-CZ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 dirty="0" smtClean="0"/>
              <a:t>STIPENDIJNÍ a VÝZKUMNÉ </a:t>
            </a:r>
            <a:r>
              <a:rPr lang="cs-CZ" altLang="cs-CZ" sz="2400" b="1" dirty="0"/>
              <a:t>POBYTY V </a:t>
            </a:r>
            <a:r>
              <a:rPr lang="cs-CZ" altLang="cs-CZ" sz="2400" b="1" dirty="0" smtClean="0"/>
              <a:t>ARGENTINĚ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n</a:t>
            </a:r>
            <a:r>
              <a:rPr lang="cs-CZ" altLang="cs-CZ" sz="2400" dirty="0" smtClean="0"/>
              <a:t>a základě dohody podepsané mezi Ministerstvem školství Argentinské republiky a MŠMT ČR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UZÁVĚRKA </a:t>
            </a:r>
            <a:r>
              <a:rPr lang="cs-CZ" altLang="cs-CZ" sz="2400" dirty="0" smtClean="0"/>
              <a:t>odevzdání přihlášek je </a:t>
            </a:r>
            <a:r>
              <a:rPr lang="cs-CZ" altLang="cs-CZ" sz="2400" b="1" dirty="0" smtClean="0"/>
              <a:t>30</a:t>
            </a:r>
            <a:r>
              <a:rPr lang="cs-CZ" altLang="cs-CZ" sz="2400" b="1" dirty="0" smtClean="0"/>
              <a:t>.11.2015 </a:t>
            </a:r>
            <a:r>
              <a:rPr lang="cs-CZ" altLang="cs-CZ" sz="2400" b="1" dirty="0" smtClean="0"/>
              <a:t>do </a:t>
            </a:r>
            <a:r>
              <a:rPr lang="cs-CZ" altLang="cs-CZ" sz="2400" b="1" dirty="0" smtClean="0"/>
              <a:t>15:00!</a:t>
            </a: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V nabídce jsou</a:t>
            </a:r>
            <a:r>
              <a:rPr lang="cs-CZ" altLang="cs-CZ" sz="2400" dirty="0" smtClean="0"/>
              <a:t>: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1) </a:t>
            </a:r>
            <a:r>
              <a:rPr lang="cs-CZ" altLang="cs-CZ" sz="2400" i="1" dirty="0" smtClean="0"/>
              <a:t>Studijní pobyty pro absolventy nejméně </a:t>
            </a:r>
            <a:r>
              <a:rPr lang="cs-CZ" altLang="cs-CZ" sz="2400" i="1" dirty="0" smtClean="0"/>
              <a:t>MSP (od 4. roč.) a DSP</a:t>
            </a:r>
            <a:r>
              <a:rPr lang="cs-CZ" altLang="cs-CZ" sz="2400" i="1" dirty="0"/>
              <a:t> </a:t>
            </a:r>
            <a:r>
              <a:rPr lang="cs-CZ" altLang="cs-CZ" sz="2400" dirty="0" smtClean="0"/>
              <a:t>– zahájení studijního pobytu: březen – duben 2016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2) </a:t>
            </a:r>
            <a:r>
              <a:rPr lang="cs-CZ" altLang="cs-CZ" sz="2400" i="1" dirty="0"/>
              <a:t>V</a:t>
            </a:r>
            <a:r>
              <a:rPr lang="cs-CZ" altLang="cs-CZ" sz="2400" i="1" dirty="0" smtClean="0"/>
              <a:t>ýzkumné pobyty pro studenty DSP </a:t>
            </a:r>
            <a:r>
              <a:rPr lang="cs-CZ" altLang="cs-CZ" sz="2400" dirty="0" smtClean="0"/>
              <a:t>– realizace výzkumu: mezi březnem 2016 a únorem 2017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3) </a:t>
            </a:r>
            <a:r>
              <a:rPr lang="cs-CZ" altLang="cs-CZ" sz="2400" i="1" dirty="0" smtClean="0"/>
              <a:t>Kurzy španělského jazyka a </a:t>
            </a:r>
            <a:r>
              <a:rPr lang="cs-CZ" altLang="cs-CZ" sz="2400" i="1" dirty="0" err="1" smtClean="0"/>
              <a:t>rioplatenské</a:t>
            </a:r>
            <a:r>
              <a:rPr lang="cs-CZ" altLang="cs-CZ" sz="2400" i="1" dirty="0" smtClean="0"/>
              <a:t> kultury </a:t>
            </a:r>
            <a:r>
              <a:rPr lang="cs-CZ" altLang="cs-CZ" sz="2400" dirty="0" smtClean="0"/>
              <a:t>– kurzy v termínech od března 2016</a:t>
            </a:r>
            <a:endParaRPr lang="cs-CZ" altLang="cs-CZ" sz="2400" i="1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Možnosti zahraničních výjezdů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cs-CZ" b="1" dirty="0" smtClean="0"/>
              <a:t>Erasmus</a:t>
            </a:r>
            <a:r>
              <a:rPr lang="cs-CZ" b="1" dirty="0"/>
              <a:t>+ : </a:t>
            </a:r>
            <a:r>
              <a:rPr lang="cs-CZ" b="1" dirty="0" smtClean="0"/>
              <a:t>Erasmus</a:t>
            </a:r>
          </a:p>
          <a:p>
            <a:pPr lvl="1">
              <a:buFontTx/>
              <a:buChar char="-"/>
              <a:defRPr/>
            </a:pPr>
            <a:r>
              <a:rPr lang="cs-CZ" b="1" dirty="0" smtClean="0"/>
              <a:t>Studijní stáže</a:t>
            </a:r>
          </a:p>
          <a:p>
            <a:pPr lvl="1">
              <a:buFontTx/>
              <a:buChar char="-"/>
              <a:defRPr/>
            </a:pPr>
            <a:r>
              <a:rPr lang="cs-CZ" b="1" dirty="0" smtClean="0"/>
              <a:t>Praktické stáže</a:t>
            </a:r>
            <a:endParaRPr lang="cs-CZ" b="1" dirty="0"/>
          </a:p>
          <a:p>
            <a:pPr>
              <a:buFontTx/>
              <a:buChar char="-"/>
              <a:defRPr/>
            </a:pPr>
            <a:r>
              <a:rPr lang="cs-CZ" b="1" dirty="0" smtClean="0"/>
              <a:t>„</a:t>
            </a:r>
            <a:r>
              <a:rPr lang="cs-CZ" b="1" dirty="0" err="1" smtClean="0"/>
              <a:t>Freemovers</a:t>
            </a:r>
            <a:r>
              <a:rPr lang="cs-CZ" b="1" dirty="0" smtClean="0"/>
              <a:t>“ </a:t>
            </a:r>
            <a:r>
              <a:rPr lang="cs-CZ" b="1" dirty="0"/>
              <a:t>/ </a:t>
            </a:r>
            <a:r>
              <a:rPr lang="cs-CZ" b="1" dirty="0" smtClean="0"/>
              <a:t>INTER-16</a:t>
            </a:r>
            <a:endParaRPr lang="cs-CZ" b="1" dirty="0" smtClean="0"/>
          </a:p>
          <a:p>
            <a:pPr marL="0" indent="0">
              <a:buNone/>
              <a:defRPr/>
            </a:pPr>
            <a:r>
              <a:rPr lang="cs-CZ" dirty="0" smtClean="0"/>
              <a:t>-  </a:t>
            </a:r>
            <a:r>
              <a:rPr lang="cs-CZ" b="1" dirty="0" err="1" smtClean="0"/>
              <a:t>Kvotovaná</a:t>
            </a:r>
            <a:r>
              <a:rPr lang="cs-CZ" b="1" dirty="0" smtClean="0"/>
              <a:t> </a:t>
            </a:r>
            <a:r>
              <a:rPr lang="cs-CZ" b="1" dirty="0" smtClean="0"/>
              <a:t>místa/Konkurzy </a:t>
            </a:r>
            <a:r>
              <a:rPr lang="cs-CZ" b="1" dirty="0"/>
              <a:t>MŠMT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   </a:t>
            </a:r>
            <a:r>
              <a:rPr lang="cs-CZ" sz="2800" dirty="0"/>
              <a:t>(</a:t>
            </a:r>
            <a:r>
              <a:rPr lang="cs-CZ" sz="2800" dirty="0" smtClean="0"/>
              <a:t>Egypt, </a:t>
            </a:r>
            <a:r>
              <a:rPr lang="cs-CZ" sz="2800" dirty="0"/>
              <a:t>Rusko, </a:t>
            </a:r>
            <a:r>
              <a:rPr lang="cs-CZ" sz="2800" dirty="0" smtClean="0"/>
              <a:t>Řecko/ Argentina)</a:t>
            </a:r>
            <a:endParaRPr lang="cs-CZ" sz="2800" dirty="0" smtClean="0"/>
          </a:p>
          <a:p>
            <a:pPr marL="0" indent="0">
              <a:buFontTx/>
              <a:buNone/>
              <a:defRPr/>
            </a:pPr>
            <a:r>
              <a:rPr lang="cs-CZ" sz="2800" dirty="0" smtClean="0"/>
              <a:t>-  </a:t>
            </a:r>
            <a:r>
              <a:rPr lang="cs-CZ" b="1" dirty="0" smtClean="0"/>
              <a:t>Pracovní stáže přes  AIESEC a IAESTE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72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600" dirty="0" smtClean="0"/>
              <a:t>Vládní stipendia MŠMT - </a:t>
            </a:r>
            <a:r>
              <a:rPr lang="cs-CZ" altLang="cs-CZ" sz="2600" dirty="0" err="1" smtClean="0"/>
              <a:t>kvotovaná</a:t>
            </a:r>
            <a:r>
              <a:rPr lang="cs-CZ" altLang="cs-CZ" sz="2600" dirty="0" smtClean="0"/>
              <a:t> </a:t>
            </a:r>
            <a:r>
              <a:rPr lang="cs-CZ" altLang="cs-CZ" sz="2600" dirty="0" smtClean="0"/>
              <a:t>místa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0424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38"/>
            <a:ext cx="9144000" cy="580213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/>
          <a:stretch/>
        </p:blipFill>
        <p:spPr bwMode="auto">
          <a:xfrm>
            <a:off x="0" y="999937"/>
            <a:ext cx="1763688" cy="586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9336"/>
          <a:stretch/>
        </p:blipFill>
        <p:spPr bwMode="auto">
          <a:xfrm>
            <a:off x="-2" y="3642663"/>
            <a:ext cx="1762125" cy="321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-1" y="980728"/>
            <a:ext cx="9144001" cy="26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62124" y="3652624"/>
            <a:ext cx="738187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cs-CZ" altLang="cs-CZ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Kurzy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celodenní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(98 h), odpolední (28 h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základní (A1–C1), 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specializované: odpolední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kurz zdravotnické 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němčiny, komparativní právní studie, příprava na zkoušku FCE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zkušení čeští a zahraniční lektoři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6444208" y="2060848"/>
            <a:ext cx="2699792" cy="936104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11. – 29. 7. 2016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Uzávěrka: 17. 5. 2016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230508" y="293432"/>
            <a:ext cx="189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chemeClr val="bg1"/>
                </a:solidFill>
              </a:rPr>
              <a:t>www.isls.cz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2A144-57D9-449D-9B22-D26BF4C60268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/>
          <a:stretch/>
        </p:blipFill>
        <p:spPr bwMode="auto">
          <a:xfrm>
            <a:off x="0" y="999937"/>
            <a:ext cx="1763688" cy="586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63688" y="1988840"/>
            <a:ext cx="738031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osvědčení o 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účasti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možnost žádat o uznání kreditů za kurz (celodenní 7 </a:t>
            </a:r>
            <a:r>
              <a:rPr lang="cs-CZ" altLang="cs-CZ" sz="2400" dirty="0" err="1">
                <a:solidFill>
                  <a:srgbClr val="FF6600"/>
                </a:solidFill>
                <a:latin typeface="Arial Narrow" panose="020B0606020202030204" pitchFamily="34" charset="0"/>
              </a:rPr>
              <a:t>kr.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, odpolední 2 </a:t>
            </a:r>
            <a:r>
              <a:rPr lang="cs-CZ" altLang="cs-CZ" sz="2400" dirty="0" err="1">
                <a:solidFill>
                  <a:srgbClr val="FF6600"/>
                </a:solidFill>
                <a:latin typeface="Arial Narrow" panose="020B0606020202030204" pitchFamily="34" charset="0"/>
              </a:rPr>
              <a:t>kr.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, odpolední němčina 1 </a:t>
            </a:r>
            <a:r>
              <a:rPr lang="cs-CZ" altLang="cs-CZ" sz="2400" dirty="0" err="1">
                <a:solidFill>
                  <a:srgbClr val="FF6600"/>
                </a:solidFill>
                <a:latin typeface="Arial Narrow" panose="020B0606020202030204" pitchFamily="34" charset="0"/>
              </a:rPr>
              <a:t>kr.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) </a:t>
            </a:r>
            <a:endParaRPr lang="cs-CZ" altLang="cs-CZ" sz="2400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stravování v kampusu ZČU, ubytování pro mimoplzeňské účastníky</a:t>
            </a: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besedy, výlety, sportovní aktivity, filmové a zábavné večery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kontakt se 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studenty z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různých zemí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  <a:sym typeface="Symbol" pitchFamily="18" charset="2"/>
              </a:rPr>
              <a:t>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praktické uplatnění nabytých znalostí, mezinárodní přátelé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  <a:sym typeface="Wingdings" pitchFamily="2" charset="2"/>
              </a:rPr>
              <a:t></a:t>
            </a: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63688" y="1052736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Letní škola</a:t>
            </a:r>
            <a:r>
              <a:rPr kumimoji="0" lang="cs-CZ" altLang="cs-CZ" sz="40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nejen jazyková</a:t>
            </a:r>
            <a:endParaRPr kumimoji="0" lang="cs-CZ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00192" y="6978"/>
            <a:ext cx="2837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kern="0" dirty="0" smtClean="0">
              <a:solidFill>
                <a:sysClr val="windowText" lastClr="000000"/>
              </a:solidFill>
              <a:latin typeface="Arial Narrow" panose="020B0606020202030204" pitchFamily="34" charset="0"/>
              <a:hlinkClick r:id="rId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230508" y="293432"/>
            <a:ext cx="189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chemeClr val="bg1"/>
                </a:solidFill>
              </a:rPr>
              <a:t>www.isls.cz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BC1EC-49DE-4646-8E7D-35CC03AE9A81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0" y="997593"/>
            <a:ext cx="17621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57455" y="2060848"/>
            <a:ext cx="7386545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76311"/>
                </a:solidFill>
                <a:latin typeface="Arial Narrow" panose="020B0606020202030204" pitchFamily="34" charset="0"/>
              </a:rPr>
              <a:t>vánoční akce – </a:t>
            </a:r>
            <a:r>
              <a:rPr lang="cs-CZ" altLang="cs-CZ" sz="2400" dirty="0">
                <a:solidFill>
                  <a:srgbClr val="00B0F0"/>
                </a:solidFill>
                <a:latin typeface="Arial Narrow" panose="020B0606020202030204" pitchFamily="34" charset="0"/>
              </a:rPr>
              <a:t>DÁRKOVÝ POUKAZ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76311"/>
                </a:solidFill>
                <a:latin typeface="Arial Narrow" panose="020B0606020202030204" pitchFamily="34" charset="0"/>
              </a:rPr>
              <a:t>jazykové kurzy s vánoční slevou (více než 10 %)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76311"/>
                </a:solidFill>
                <a:latin typeface="Arial Narrow" panose="020B0606020202030204" pitchFamily="34" charset="0"/>
              </a:rPr>
              <a:t>nabídka </a:t>
            </a:r>
            <a:r>
              <a:rPr lang="cs-CZ" altLang="cs-CZ" sz="2400" dirty="0" smtClean="0">
                <a:solidFill>
                  <a:srgbClr val="F76311"/>
                </a:solidFill>
                <a:latin typeface="Arial Narrow" panose="020B0606020202030204" pitchFamily="34" charset="0"/>
              </a:rPr>
              <a:t>platná</a:t>
            </a:r>
            <a:r>
              <a:rPr lang="cs-CZ" altLang="cs-CZ" sz="2400" dirty="0">
                <a:solidFill>
                  <a:srgbClr val="F76311"/>
                </a:solidFill>
                <a:latin typeface="Arial Narrow" panose="020B0606020202030204" pitchFamily="34" charset="0"/>
              </a:rPr>
              <a:t>: od 1. 12. do 19. 12. 2015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76311"/>
                </a:solidFill>
                <a:latin typeface="Arial Narrow" panose="020B0606020202030204" pitchFamily="34" charset="0"/>
              </a:rPr>
              <a:t>více informací dostupných  od 15. 11. </a:t>
            </a:r>
            <a:r>
              <a:rPr lang="cs-CZ" altLang="cs-CZ" sz="2000" dirty="0" smtClean="0">
                <a:solidFill>
                  <a:srgbClr val="F76311"/>
                </a:solidFill>
                <a:latin typeface="Arial Narrow" panose="020B0606020202030204" pitchFamily="34" charset="0"/>
              </a:rPr>
              <a:t>na: </a:t>
            </a:r>
            <a:r>
              <a:rPr lang="cs-CZ" altLang="cs-CZ" sz="2000" i="1" dirty="0" smtClean="0">
                <a:solidFill>
                  <a:srgbClr val="E35313"/>
                </a:solidFill>
                <a:latin typeface="Arial Narrow" panose="020B0606020202030204" pitchFamily="34" charset="0"/>
              </a:rPr>
              <a:t>http</a:t>
            </a:r>
            <a:r>
              <a:rPr lang="cs-CZ" altLang="cs-CZ" sz="2000" i="1" dirty="0">
                <a:solidFill>
                  <a:srgbClr val="E35313"/>
                </a:solidFill>
                <a:latin typeface="Arial Narrow" panose="020B0606020202030204" pitchFamily="34" charset="0"/>
              </a:rPr>
              <a:t>://www.isls.cz/cs/vanocni-darkovy-poukaz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i="1" dirty="0">
              <a:solidFill>
                <a:srgbClr val="F76311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76311"/>
                </a:solidFill>
                <a:latin typeface="Arial Narrow" panose="020B0606020202030204" pitchFamily="34" charset="0"/>
              </a:rPr>
              <a:t>termín konání MLJŠ: </a:t>
            </a:r>
            <a:r>
              <a:rPr lang="cs-CZ" altLang="cs-CZ" sz="2400" dirty="0">
                <a:solidFill>
                  <a:srgbClr val="00B0F0"/>
                </a:solidFill>
                <a:latin typeface="Arial Narrow" panose="020B0606020202030204" pitchFamily="34" charset="0"/>
              </a:rPr>
              <a:t>11. – 29. 7. 2016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F76311"/>
                </a:solidFill>
                <a:latin typeface="Arial Narrow" panose="020B0606020202030204" pitchFamily="34" charset="0"/>
              </a:rPr>
              <a:t>otevření přihlášky: </a:t>
            </a:r>
            <a:r>
              <a:rPr lang="cs-CZ" altLang="cs-CZ" sz="2400" dirty="0" smtClean="0">
                <a:solidFill>
                  <a:srgbClr val="F76311"/>
                </a:solidFill>
                <a:latin typeface="Arial Narrow" panose="020B0606020202030204" pitchFamily="34" charset="0"/>
              </a:rPr>
              <a:t>únor/březen 2016</a:t>
            </a:r>
            <a:endParaRPr lang="cs-CZ" altLang="cs-CZ" sz="2000" dirty="0" smtClean="0">
              <a:solidFill>
                <a:srgbClr val="F76311"/>
              </a:solidFill>
              <a:latin typeface="Arial Narrow" panose="020B0606020202030204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>
                <a:solidFill>
                  <a:srgbClr val="F76311"/>
                </a:solidFill>
                <a:latin typeface="Arial Narrow" panose="020B0606020202030204" pitchFamily="34" charset="0"/>
              </a:rPr>
              <a:t>uzávěrka </a:t>
            </a:r>
            <a:r>
              <a:rPr lang="cs-CZ" altLang="cs-CZ" sz="2000" dirty="0">
                <a:solidFill>
                  <a:srgbClr val="F76311"/>
                </a:solidFill>
                <a:latin typeface="Arial Narrow" panose="020B0606020202030204" pitchFamily="34" charset="0"/>
              </a:rPr>
              <a:t>přihlášek: </a:t>
            </a:r>
            <a:r>
              <a:rPr lang="cs-CZ" altLang="cs-CZ" sz="2400" dirty="0">
                <a:solidFill>
                  <a:srgbClr val="00B0F0"/>
                </a:solidFill>
                <a:latin typeface="Arial Narrow" panose="020B0606020202030204" pitchFamily="34" charset="0"/>
              </a:rPr>
              <a:t>17. květen 2016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dirty="0" smtClean="0">
              <a:solidFill>
                <a:srgbClr val="F76311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76311"/>
                </a:solidFill>
                <a:latin typeface="Arial Narrow" panose="020B0606020202030204" pitchFamily="34" charset="0"/>
              </a:rPr>
              <a:t>Kontakt: www.isls.cz 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>
                <a:solidFill>
                  <a:srgbClr val="F76311"/>
                </a:solidFill>
                <a:latin typeface="Arial Narrow" panose="020B0606020202030204" pitchFamily="34" charset="0"/>
              </a:rPr>
              <a:t>Jana Jánská Lonská, jjanska@rek.zcu.cz  </a:t>
            </a:r>
            <a:endParaRPr lang="cs-CZ" altLang="cs-CZ" sz="2000" dirty="0" smtClean="0">
              <a:solidFill>
                <a:srgbClr val="F76311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>
                <a:solidFill>
                  <a:srgbClr val="F76311"/>
                </a:solidFill>
                <a:latin typeface="Arial Narrow" panose="020B0606020202030204" pitchFamily="34" charset="0"/>
              </a:rPr>
              <a:t>tel</a:t>
            </a:r>
            <a:r>
              <a:rPr lang="cs-CZ" altLang="cs-CZ" sz="2000" dirty="0">
                <a:solidFill>
                  <a:srgbClr val="F76311"/>
                </a:solidFill>
                <a:latin typeface="Arial Narrow" panose="020B0606020202030204" pitchFamily="34" charset="0"/>
              </a:rPr>
              <a:t>.: 377 635 767, </a:t>
            </a:r>
            <a:r>
              <a:rPr lang="cs-CZ" altLang="cs-CZ" sz="2000" dirty="0" err="1">
                <a:solidFill>
                  <a:srgbClr val="F76311"/>
                </a:solidFill>
                <a:latin typeface="Arial Narrow" panose="020B0606020202030204" pitchFamily="34" charset="0"/>
              </a:rPr>
              <a:t>gsm</a:t>
            </a:r>
            <a:r>
              <a:rPr lang="cs-CZ" altLang="cs-CZ" sz="2000" dirty="0">
                <a:solidFill>
                  <a:srgbClr val="F76311"/>
                </a:solidFill>
                <a:latin typeface="Arial Narrow" panose="020B0606020202030204" pitchFamily="34" charset="0"/>
              </a:rPr>
              <a:t>: 606 157 205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6" y="975973"/>
            <a:ext cx="7383463" cy="86885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 smtClean="0">
                <a:solidFill>
                  <a:srgbClr val="F76311"/>
                </a:solidFill>
                <a:latin typeface="Arial Narrow" panose="020B0606020202030204" pitchFamily="34" charset="0"/>
              </a:rPr>
              <a:t>Speciální akce a termíny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30508" y="293432"/>
            <a:ext cx="189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chemeClr val="bg1"/>
                </a:solidFill>
              </a:rPr>
              <a:t>www.isls.cz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9F2B4-147F-43F7-98E1-E0743356B453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395288" y="1268413"/>
            <a:ext cx="874871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0" dirty="0">
                <a:hlinkClick r:id="rId3"/>
              </a:rPr>
              <a:t>www.facebook.com/zahranicnivztahy</a:t>
            </a:r>
          </a:p>
          <a:p>
            <a:pPr algn="ctr">
              <a:buFont typeface="Wingdings" pitchFamily="2" charset="2"/>
              <a:buNone/>
            </a:pPr>
            <a:endParaRPr lang="cs-CZ" altLang="cs-CZ" sz="3600" b="0" dirty="0">
              <a:hlinkClick r:id="rId3"/>
            </a:endParaRPr>
          </a:p>
          <a:p>
            <a:pPr algn="ctr">
              <a:buFont typeface="Wingdings" pitchFamily="2" charset="2"/>
              <a:buNone/>
            </a:pPr>
            <a:r>
              <a:rPr lang="cs-CZ" altLang="cs-CZ" sz="3600" b="0" dirty="0">
                <a:hlinkClick r:id="rId3"/>
              </a:rPr>
              <a:t>http://international.zcu.cz</a:t>
            </a:r>
            <a:endParaRPr lang="cs-CZ" altLang="cs-CZ" sz="3600" b="0" dirty="0"/>
          </a:p>
          <a:p>
            <a:pPr algn="ctr">
              <a:buFont typeface="Wingdings" pitchFamily="2" charset="2"/>
              <a:buNone/>
            </a:pPr>
            <a:endParaRPr lang="cs-CZ" altLang="cs-CZ" sz="3600" b="0" dirty="0"/>
          </a:p>
          <a:p>
            <a:pPr algn="ctr">
              <a:buFont typeface="Wingdings" pitchFamily="2" charset="2"/>
              <a:buNone/>
            </a:pPr>
            <a:r>
              <a:rPr lang="cs-CZ" altLang="cs-CZ" sz="3600" b="0" u="sng" dirty="0"/>
              <a:t>http://www.dzs.cz/cz/akademicka-informacni-agentura/</a:t>
            </a:r>
          </a:p>
          <a:p>
            <a:pPr algn="ctr">
              <a:buFont typeface="Wingdings" pitchFamily="2" charset="2"/>
              <a:buNone/>
            </a:pPr>
            <a:endParaRPr lang="cs-CZ" altLang="cs-CZ" sz="3600" b="0" dirty="0"/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1187450" y="4221163"/>
            <a:ext cx="87487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cs-CZ" altLang="cs-CZ" sz="3600" b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195513" y="260350"/>
            <a:ext cx="482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Děkujeme za pozornost.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Erasmus + / student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18487" cy="5183187"/>
          </a:xfrm>
        </p:spPr>
        <p:txBody>
          <a:bodyPr/>
          <a:lstStyle/>
          <a:p>
            <a:r>
              <a:rPr lang="cs-CZ" altLang="cs-CZ" sz="2800" b="1" dirty="0" smtClean="0"/>
              <a:t>Kdo se může zapojit – podmínky:</a:t>
            </a:r>
          </a:p>
          <a:p>
            <a:endParaRPr lang="cs-CZ" altLang="cs-CZ" sz="2800" b="1" dirty="0" smtClean="0"/>
          </a:p>
          <a:p>
            <a:pPr lvl="1"/>
            <a:r>
              <a:rPr lang="cs-CZ" altLang="cs-CZ" sz="2400" dirty="0" smtClean="0"/>
              <a:t>Student - Bc., Mgr. nebo Ph.D.</a:t>
            </a:r>
          </a:p>
          <a:p>
            <a:pPr lvl="1"/>
            <a:r>
              <a:rPr lang="cs-CZ" altLang="cs-CZ" sz="2400" dirty="0" smtClean="0"/>
              <a:t>Student prezenční, kombinované nebo distanční formy studia - zapsán během celého studijního pobytu či praktické stáže (neplatí pro absolventské stáže).</a:t>
            </a:r>
          </a:p>
          <a:p>
            <a:pPr lvl="1"/>
            <a:r>
              <a:rPr lang="cs-CZ" altLang="cs-CZ" sz="2400" dirty="0" smtClean="0">
                <a:solidFill>
                  <a:srgbClr val="FF0000"/>
                </a:solidFill>
              </a:rPr>
              <a:t>NE</a:t>
            </a:r>
            <a:r>
              <a:rPr lang="cs-CZ" altLang="cs-CZ" sz="2400" dirty="0" smtClean="0"/>
              <a:t> student 1. ročníku bakalářského studia</a:t>
            </a:r>
          </a:p>
          <a:p>
            <a:pPr lvl="1"/>
            <a:r>
              <a:rPr lang="cs-CZ" altLang="cs-CZ" sz="2400" dirty="0" smtClean="0"/>
              <a:t>Student - </a:t>
            </a:r>
            <a:r>
              <a:rPr lang="cs-CZ" altLang="cs-CZ" sz="2400" b="1" dirty="0" smtClean="0"/>
              <a:t>občan jakékoliv země</a:t>
            </a:r>
            <a:r>
              <a:rPr lang="cs-CZ" altLang="cs-CZ" sz="2400" dirty="0" smtClean="0"/>
              <a:t> – studium v ČR</a:t>
            </a:r>
          </a:p>
          <a:p>
            <a:pPr lvl="1"/>
            <a:r>
              <a:rPr lang="cs-CZ" altLang="cs-CZ" sz="2400" dirty="0" smtClean="0"/>
              <a:t>Výjezd na studijní stáž  – student musí být vybrán ve výběrovém řízení fakulty</a:t>
            </a:r>
          </a:p>
          <a:p>
            <a:pPr lvl="1"/>
            <a:r>
              <a:rPr lang="cs-CZ" altLang="cs-CZ" sz="2400" dirty="0" smtClean="0"/>
              <a:t>Výjezd na prak. stáž–student musí mít souhlas fakulty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Erasmus+/ student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Jeden student může dostat grant na mobilitu v celkové max. délce </a:t>
            </a:r>
            <a:r>
              <a:rPr lang="cs-CZ" altLang="cs-CZ" sz="2400" b="1" dirty="0"/>
              <a:t>12</a:t>
            </a:r>
            <a:r>
              <a:rPr lang="cs-CZ" altLang="cs-CZ" sz="2400" dirty="0"/>
              <a:t> měsíců v </a:t>
            </a:r>
            <a:r>
              <a:rPr lang="cs-CZ" altLang="cs-CZ" sz="2400" b="1" dirty="0"/>
              <a:t>každém studijním cyklu </a:t>
            </a:r>
            <a:r>
              <a:rPr lang="cs-CZ" altLang="cs-CZ" sz="2400" dirty="0"/>
              <a:t>(Bc., Mgr. nebo Ing., Ph.D.) bez ohledu na počet a typ mobilit (tj. studijních pobytů a praktických stáží).</a:t>
            </a:r>
          </a:p>
          <a:p>
            <a:r>
              <a:rPr lang="cs-CZ" altLang="cs-CZ" sz="2400" dirty="0"/>
              <a:t> Absolventská praktická stáž se počítá do studijního cyklu, ve kterém je k ní podepsaná smlouva. </a:t>
            </a:r>
            <a:r>
              <a:rPr lang="cs-CZ" altLang="cs-CZ" sz="2400" dirty="0" smtClean="0"/>
              <a:t>Realizace je do 12 měsíců od ukončení studia na ZČU.</a:t>
            </a:r>
          </a:p>
          <a:p>
            <a:r>
              <a:rPr lang="cs-CZ" altLang="cs-CZ" sz="2400" dirty="0" smtClean="0"/>
              <a:t>U </a:t>
            </a:r>
            <a:r>
              <a:rPr lang="cs-CZ" altLang="cs-CZ" sz="2400" dirty="0"/>
              <a:t>studia, které sestává pouze z jednoho cyklu (Mgr. nebo Ing.), je maximální délka mobilit 24 měsíců.</a:t>
            </a:r>
          </a:p>
          <a:p>
            <a:r>
              <a:rPr lang="cs-CZ" altLang="cs-CZ" sz="2400" dirty="0"/>
              <a:t> Do maximální délky 12 nebo 24 měsíců se počítají i studijní pobyty a praktické stáže realizované v daném studijním cyklu v rámci programu LLP Erasmus.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0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 eaLnBrk="1" hangingPunct="1"/>
            <a:r>
              <a:rPr lang="cs-CZ" altLang="cs-CZ" sz="3600" b="1" smtClean="0"/>
              <a:t>Erasmus + / student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2950" cy="5400675"/>
          </a:xfrm>
        </p:spPr>
        <p:txBody>
          <a:bodyPr/>
          <a:lstStyle/>
          <a:p>
            <a:pPr>
              <a:defRPr/>
            </a:pPr>
            <a:r>
              <a:rPr lang="cs-CZ" altLang="cs-CZ" sz="2400" b="1" dirty="0" smtClean="0"/>
              <a:t>Kam můžete vyjet:</a:t>
            </a:r>
          </a:p>
          <a:p>
            <a:pPr marL="0" indent="0">
              <a:buFontTx/>
              <a:buNone/>
              <a:defRPr/>
            </a:pPr>
            <a:endParaRPr lang="cs-CZ" altLang="cs-CZ" sz="2400" b="1" dirty="0" smtClean="0"/>
          </a:p>
          <a:p>
            <a:pPr lvl="1">
              <a:defRPr/>
            </a:pPr>
            <a:r>
              <a:rPr lang="cs-CZ" altLang="cs-CZ" sz="1800" b="1" dirty="0" smtClean="0"/>
              <a:t>28 členských států EU</a:t>
            </a:r>
            <a:r>
              <a:rPr lang="cs-CZ" altLang="cs-CZ" sz="1800" dirty="0" smtClean="0"/>
              <a:t>: Belgie, Bulharsko, Chorvatsko, Česká republika, Dánsko, Estonsko, Finsko, Francie, Irsko, Itálie, Kypr, Litva, Lotyšsko, Lucembursko, Maďarsko, Malta, Německo, Nizozemí, Polsko, Portugalsko, Rakousko, Rumunsko, Řecko, Slovensko, Slovinsko, Španělsko, Švédsko, Velká Británie</a:t>
            </a:r>
          </a:p>
          <a:p>
            <a:pPr lvl="1">
              <a:defRPr/>
            </a:pPr>
            <a:r>
              <a:rPr lang="cs-CZ" altLang="cs-CZ" sz="1800" b="1" dirty="0" smtClean="0"/>
              <a:t>Země EHP</a:t>
            </a:r>
            <a:r>
              <a:rPr lang="cs-CZ" altLang="cs-CZ" sz="1800" dirty="0" smtClean="0"/>
              <a:t>: Island, Lichtenštejnsko, Norsko</a:t>
            </a:r>
          </a:p>
          <a:p>
            <a:pPr lvl="1">
              <a:defRPr/>
            </a:pPr>
            <a:r>
              <a:rPr lang="cs-CZ" altLang="cs-CZ" sz="1800" b="1" dirty="0" smtClean="0"/>
              <a:t>Kandidátské země</a:t>
            </a:r>
            <a:r>
              <a:rPr lang="cs-CZ" altLang="cs-CZ" sz="1800" dirty="0" smtClean="0"/>
              <a:t>: Turecko, Bývalá jugoslávská republika Makedonie</a:t>
            </a:r>
          </a:p>
          <a:p>
            <a:pPr lvl="1">
              <a:defRPr/>
            </a:pPr>
            <a:endParaRPr lang="cs-CZ" altLang="cs-CZ" sz="1800" dirty="0"/>
          </a:p>
          <a:p>
            <a:pPr lvl="1">
              <a:defRPr/>
            </a:pPr>
            <a:endParaRPr lang="cs-CZ" altLang="cs-CZ" sz="1800" dirty="0" smtClean="0"/>
          </a:p>
          <a:p>
            <a:pPr lvl="1">
              <a:defRPr/>
            </a:pPr>
            <a:r>
              <a:rPr lang="cs-CZ" altLang="cs-CZ" sz="2400" b="1" dirty="0">
                <a:solidFill>
                  <a:srgbClr val="000000"/>
                </a:solidFill>
                <a:ea typeface="+mn-ea"/>
                <a:cs typeface="+mn-cs"/>
              </a:rPr>
              <a:t>i</a:t>
            </a:r>
            <a:r>
              <a:rPr lang="cs-CZ" altLang="cs-CZ" sz="2400" b="1" dirty="0" smtClean="0">
                <a:solidFill>
                  <a:srgbClr val="000000"/>
                </a:solidFill>
                <a:ea typeface="+mn-ea"/>
                <a:cs typeface="+mn-cs"/>
              </a:rPr>
              <a:t>nternational.zcu.cz </a:t>
            </a:r>
            <a:r>
              <a:rPr lang="el-GR" altLang="cs-CZ" sz="2400" b="1" dirty="0" smtClean="0">
                <a:solidFill>
                  <a:srgbClr val="000000"/>
                </a:solidFill>
                <a:ea typeface="+mn-ea"/>
                <a:cs typeface="+mn-cs"/>
              </a:rPr>
              <a:t>&gt; </a:t>
            </a:r>
            <a:r>
              <a:rPr lang="en-US" altLang="cs-CZ" sz="2400" b="1" dirty="0" err="1" smtClean="0">
                <a:solidFill>
                  <a:srgbClr val="000000"/>
                </a:solidFill>
                <a:ea typeface="+mn-ea"/>
                <a:cs typeface="+mn-cs"/>
              </a:rPr>
              <a:t>Informace</a:t>
            </a:r>
            <a:r>
              <a:rPr lang="en-US" altLang="cs-CZ" sz="2400" b="1" dirty="0" smtClean="0">
                <a:solidFill>
                  <a:srgbClr val="000000"/>
                </a:solidFill>
                <a:ea typeface="+mn-ea"/>
                <a:cs typeface="+mn-cs"/>
              </a:rPr>
              <a:t> pro </a:t>
            </a:r>
            <a:r>
              <a:rPr lang="en-US" altLang="cs-CZ" sz="2400" b="1" dirty="0" err="1" smtClean="0">
                <a:solidFill>
                  <a:srgbClr val="000000"/>
                </a:solidFill>
                <a:ea typeface="+mn-ea"/>
                <a:cs typeface="+mn-cs"/>
              </a:rPr>
              <a:t>studenty</a:t>
            </a:r>
            <a:r>
              <a:rPr lang="en-US" altLang="cs-CZ" sz="2400" b="1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l-GR" altLang="cs-CZ" sz="2400" b="1" dirty="0" smtClean="0">
                <a:solidFill>
                  <a:srgbClr val="000000"/>
                </a:solidFill>
              </a:rPr>
              <a:t>&gt;</a:t>
            </a:r>
            <a:r>
              <a:rPr lang="de-DE" altLang="cs-CZ" sz="2400" b="1" dirty="0" smtClean="0">
                <a:solidFill>
                  <a:srgbClr val="000000"/>
                </a:solidFill>
              </a:rPr>
              <a:t> Erasmus </a:t>
            </a:r>
            <a:r>
              <a:rPr lang="el-GR" altLang="cs-CZ" sz="2400" b="1" dirty="0" smtClean="0">
                <a:solidFill>
                  <a:srgbClr val="000000"/>
                </a:solidFill>
              </a:rPr>
              <a:t>&gt;</a:t>
            </a:r>
            <a:r>
              <a:rPr lang="de-DE" altLang="cs-CZ" sz="2400" b="1" dirty="0" smtClean="0">
                <a:solidFill>
                  <a:srgbClr val="000000"/>
                </a:solidFill>
              </a:rPr>
              <a:t> Erasmus+: </a:t>
            </a:r>
            <a:r>
              <a:rPr lang="de-DE" altLang="cs-CZ" sz="2400" b="1" dirty="0" err="1" smtClean="0">
                <a:solidFill>
                  <a:srgbClr val="000000"/>
                </a:solidFill>
              </a:rPr>
              <a:t>meziinstituc</a:t>
            </a:r>
            <a:r>
              <a:rPr lang="de-DE" altLang="cs-CZ" sz="2400" b="1" dirty="0" smtClean="0">
                <a:solidFill>
                  <a:srgbClr val="000000"/>
                </a:solidFill>
              </a:rPr>
              <a:t>.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s</a:t>
            </a:r>
            <a:r>
              <a:rPr lang="de-DE" altLang="cs-CZ" sz="2400" b="1" dirty="0" err="1" smtClean="0">
                <a:solidFill>
                  <a:srgbClr val="000000"/>
                </a:solidFill>
              </a:rPr>
              <a:t>mlouvy</a:t>
            </a:r>
            <a:r>
              <a:rPr lang="de-DE" altLang="cs-CZ" sz="2400" b="1" dirty="0" smtClean="0">
                <a:solidFill>
                  <a:srgbClr val="000000"/>
                </a:solidFill>
              </a:rPr>
              <a:t> </a:t>
            </a:r>
            <a:r>
              <a:rPr lang="el-GR" altLang="cs-CZ" sz="2400" b="1" dirty="0" smtClean="0">
                <a:solidFill>
                  <a:srgbClr val="000000"/>
                </a:solidFill>
              </a:rPr>
              <a:t>&gt;</a:t>
            </a:r>
            <a:r>
              <a:rPr lang="de-DE" altLang="cs-CZ" sz="2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Fakulta </a:t>
            </a:r>
            <a:endParaRPr lang="cs-CZ" altLang="cs-CZ" sz="2400" dirty="0" smtClean="0"/>
          </a:p>
          <a:p>
            <a:pPr algn="ctr" eaLnBrk="1" hangingPunct="1">
              <a:buFontTx/>
              <a:buNone/>
              <a:defRPr/>
            </a:pPr>
            <a:endParaRPr lang="cs-CZ" altLang="cs-CZ" b="1" dirty="0" smtClean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 eaLnBrk="1" hangingPunct="1"/>
            <a:r>
              <a:rPr lang="cs-CZ" altLang="cs-CZ" sz="3600" b="1" smtClean="0"/>
              <a:t>Erasmus + / student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" y="1124744"/>
            <a:ext cx="9036803" cy="561662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 eaLnBrk="1" hangingPunct="1"/>
            <a:r>
              <a:rPr lang="cs-CZ" altLang="cs-CZ" sz="3600" b="1" smtClean="0"/>
              <a:t>Erasmus + / studijní stáž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35975" cy="5184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Studijní program (LA) si student sestavuje sám.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Předměty si zadá na Portál do záložky </a:t>
            </a:r>
            <a:r>
              <a:rPr lang="cs-CZ" altLang="cs-CZ" sz="1800" i="1" dirty="0" smtClean="0"/>
              <a:t>výjezd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Studentovi je doporučeno zapsat si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30 </a:t>
            </a:r>
            <a:r>
              <a:rPr lang="cs-CZ" altLang="cs-CZ" sz="1800" dirty="0" smtClean="0"/>
              <a:t>kreditů/ semestr.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Student musí přivézt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20</a:t>
            </a:r>
            <a:r>
              <a:rPr lang="cs-CZ" altLang="cs-CZ" sz="1800" dirty="0" smtClean="0"/>
              <a:t> kreditů/ semestr.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Studenti obdrží před zahájením stáže celý grant – výše se diferencuje podle životních nákladů země (stanoveno NAEP  Praha)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Tx/>
              <a:buChar char="-"/>
              <a:defRPr/>
            </a:pPr>
            <a:r>
              <a:rPr lang="cs-CZ" altLang="cs-CZ" sz="1800" dirty="0" smtClean="0"/>
              <a:t>např.: 	Německo: 400€		Francie: 500€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dirty="0" smtClean="0"/>
              <a:t>			Španělsko: 400€		VB: 500€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Tento grant nepokryje veškeré náklady spojené s pobytem v zahraničí.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Projekt počítá s finanční spoluúčastí studenta!!!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stipendií zde: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b="1" dirty="0" smtClean="0">
                <a:solidFill>
                  <a:srgbClr val="00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international.zcu.cz </a:t>
            </a:r>
            <a:r>
              <a:rPr lang="el-GR" altLang="cs-CZ" sz="2400" b="1" dirty="0">
                <a:solidFill>
                  <a:srgbClr val="000000"/>
                </a:solidFill>
              </a:rPr>
              <a:t>&gt; </a:t>
            </a:r>
            <a:r>
              <a:rPr lang="en-US" altLang="cs-CZ" sz="2400" b="1" dirty="0" err="1">
                <a:solidFill>
                  <a:srgbClr val="000000"/>
                </a:solidFill>
              </a:rPr>
              <a:t>Informace</a:t>
            </a:r>
            <a:r>
              <a:rPr lang="en-US" altLang="cs-CZ" sz="2400" b="1" dirty="0">
                <a:solidFill>
                  <a:srgbClr val="000000"/>
                </a:solidFill>
              </a:rPr>
              <a:t> pro </a:t>
            </a:r>
            <a:r>
              <a:rPr lang="en-US" altLang="cs-CZ" sz="2400" b="1" dirty="0" err="1">
                <a:solidFill>
                  <a:srgbClr val="000000"/>
                </a:solidFill>
              </a:rPr>
              <a:t>studenty</a:t>
            </a:r>
            <a:r>
              <a:rPr lang="en-US" altLang="cs-CZ" sz="2400" b="1" dirty="0">
                <a:solidFill>
                  <a:srgbClr val="000000"/>
                </a:solidFill>
              </a:rPr>
              <a:t> </a:t>
            </a:r>
            <a:r>
              <a:rPr lang="el-GR" altLang="cs-CZ" sz="2400" b="1" dirty="0">
                <a:solidFill>
                  <a:srgbClr val="000000"/>
                </a:solidFill>
              </a:rPr>
              <a:t>&gt;</a:t>
            </a:r>
            <a:r>
              <a:rPr lang="de-DE" altLang="cs-CZ" sz="2400" b="1" dirty="0">
                <a:solidFill>
                  <a:srgbClr val="000000"/>
                </a:solidFill>
              </a:rPr>
              <a:t> Erasmus </a:t>
            </a:r>
            <a:r>
              <a:rPr lang="el-GR" altLang="cs-CZ" sz="2400" b="1" dirty="0">
                <a:solidFill>
                  <a:srgbClr val="000000"/>
                </a:solidFill>
              </a:rPr>
              <a:t>&gt;</a:t>
            </a:r>
            <a:r>
              <a:rPr lang="de-DE" altLang="cs-CZ" sz="2400" b="1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Výše stipendia Erasmus+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2015/16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altLang="cs-CZ" sz="1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Kontaktní  osoba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Mgr. Jana </a:t>
            </a:r>
            <a:r>
              <a:rPr lang="cs-CZ" altLang="cs-CZ" sz="2400" dirty="0" err="1" smtClean="0"/>
              <a:t>Ovsjanniková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3"/>
              </a:rPr>
              <a:t>ovsjan@rek.zcu.cz</a:t>
            </a:r>
            <a:r>
              <a:rPr lang="cs-CZ" altLang="cs-CZ" sz="24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Ing. Jana </a:t>
            </a:r>
            <a:r>
              <a:rPr lang="cs-CZ" altLang="cs-CZ" sz="2400" dirty="0" err="1" smtClean="0"/>
              <a:t>Čečilová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4"/>
              </a:rPr>
              <a:t>cecilova@rek.zcu.cz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Tel. 377635783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Zahraniční vztahy ZČU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Univerzitní  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306 14 Plzeň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UI 112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5"/>
              </a:rPr>
              <a:t>http://international.zcu.cz</a:t>
            </a:r>
            <a:endParaRPr lang="cs-CZ" altLang="cs-CZ" sz="2800" dirty="0" smtClean="0"/>
          </a:p>
          <a:p>
            <a:pPr algn="ctr">
              <a:lnSpc>
                <a:spcPct val="80000"/>
              </a:lnSpc>
              <a:buNone/>
            </a:pPr>
            <a:r>
              <a:rPr lang="cs-CZ" altLang="cs-CZ" sz="2800" dirty="0">
                <a:hlinkClick r:id="rId6"/>
              </a:rPr>
              <a:t>www.facebook.com/zahranicnivztahy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/>
              <a:t>  </a:t>
            </a:r>
            <a:endParaRPr lang="cs-CZ" altLang="cs-CZ" sz="2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6000" u="sng" smtClean="0">
                <a:solidFill>
                  <a:schemeClr val="tx1"/>
                </a:solidFill>
              </a:rPr>
              <a:t>Praktické stáže v EU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z="3600" smtClean="0"/>
          </a:p>
          <a:p>
            <a:r>
              <a:rPr lang="cs-CZ" altLang="cs-CZ" sz="4400" smtClean="0"/>
              <a:t>Program Erasmus+ </a:t>
            </a:r>
          </a:p>
        </p:txBody>
      </p:sp>
      <p:pic>
        <p:nvPicPr>
          <p:cNvPr id="11268" name="Picture 5" descr="logoeac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301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1149</Words>
  <Application>Microsoft Office PowerPoint</Application>
  <PresentationFormat>Předvádění na obrazovce (4:3)</PresentationFormat>
  <Paragraphs>226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Výchozí návrh</vt:lpstr>
      <vt:lpstr>Prezentace aplikace PowerPoint</vt:lpstr>
      <vt:lpstr>Možnosti zahraničních výjezdů  </vt:lpstr>
      <vt:lpstr>Erasmus + / student</vt:lpstr>
      <vt:lpstr>Erasmus+/ student</vt:lpstr>
      <vt:lpstr>Erasmus + / student</vt:lpstr>
      <vt:lpstr>Erasmus + / student</vt:lpstr>
      <vt:lpstr>Erasmus + / studijní stáž</vt:lpstr>
      <vt:lpstr>Kontaktní  osoba</vt:lpstr>
      <vt:lpstr>Praktické stáže v EU</vt:lpstr>
      <vt:lpstr>Cíl odborných praktických stáží</vt:lpstr>
      <vt:lpstr>Podmínky</vt:lpstr>
      <vt:lpstr>Jak najít vhodnou organizaci</vt:lpstr>
      <vt:lpstr>Kontaktní  osoba</vt:lpstr>
      <vt:lpstr>„Freemovers“ – INTER-16</vt:lpstr>
      <vt:lpstr>„Freemovers“ – INTER-16</vt:lpstr>
      <vt:lpstr>„Freemovers“ – INTER-16</vt:lpstr>
      <vt:lpstr>Kontaktní  osoba</vt:lpstr>
      <vt:lpstr>Vládní stipendia MŠMT</vt:lpstr>
      <vt:lpstr>Vládní stipendia MŠMT – konkurzy</vt:lpstr>
      <vt:lpstr>Vládní stipendia MŠMT - kvotovaná místa </vt:lpstr>
      <vt:lpstr>    </vt:lpstr>
      <vt:lpstr>Prezentace aplikace PowerPoint</vt:lpstr>
      <vt:lpstr>Speciální akce a termíny</vt:lpstr>
      <vt:lpstr>Prezentace aplikace PowerPoint</vt:lpstr>
    </vt:vector>
  </TitlesOfParts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UN</dc:creator>
  <cp:lastModifiedBy>Bc. Maryna CHARLAMOVA</cp:lastModifiedBy>
  <cp:revision>121</cp:revision>
  <cp:lastPrinted>2015-10-30T12:15:19Z</cp:lastPrinted>
  <dcterms:created xsi:type="dcterms:W3CDTF">2010-06-09T19:41:10Z</dcterms:created>
  <dcterms:modified xsi:type="dcterms:W3CDTF">2015-10-30T12:31:06Z</dcterms:modified>
</cp:coreProperties>
</file>