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64" r:id="rId11"/>
    <p:sldId id="265" r:id="rId12"/>
    <p:sldId id="266" r:id="rId13"/>
    <p:sldId id="313" r:id="rId14"/>
    <p:sldId id="267" r:id="rId15"/>
    <p:sldId id="274" r:id="rId16"/>
    <p:sldId id="268" r:id="rId17"/>
    <p:sldId id="269" r:id="rId18"/>
    <p:sldId id="270" r:id="rId19"/>
    <p:sldId id="271" r:id="rId20"/>
    <p:sldId id="277" r:id="rId21"/>
    <p:sldId id="278" r:id="rId22"/>
    <p:sldId id="275" r:id="rId23"/>
    <p:sldId id="276" r:id="rId24"/>
    <p:sldId id="309" r:id="rId25"/>
    <p:sldId id="279" r:id="rId26"/>
    <p:sldId id="280" r:id="rId27"/>
    <p:sldId id="281" r:id="rId28"/>
    <p:sldId id="282" r:id="rId29"/>
    <p:sldId id="283" r:id="rId30"/>
    <p:sldId id="310" r:id="rId31"/>
    <p:sldId id="311" r:id="rId32"/>
    <p:sldId id="284" r:id="rId33"/>
    <p:sldId id="285" r:id="rId34"/>
    <p:sldId id="286" r:id="rId35"/>
    <p:sldId id="312" r:id="rId36"/>
    <p:sldId id="302" r:id="rId37"/>
    <p:sldId id="303" r:id="rId38"/>
    <p:sldId id="304" r:id="rId39"/>
    <p:sldId id="305" r:id="rId40"/>
    <p:sldId id="287" r:id="rId41"/>
    <p:sldId id="289" r:id="rId42"/>
    <p:sldId id="290" r:id="rId43"/>
    <p:sldId id="291" r:id="rId44"/>
    <p:sldId id="294" r:id="rId45"/>
    <p:sldId id="297" r:id="rId46"/>
    <p:sldId id="293" r:id="rId47"/>
    <p:sldId id="300" r:id="rId48"/>
    <p:sldId id="296" r:id="rId49"/>
    <p:sldId id="306" r:id="rId50"/>
    <p:sldId id="307" r:id="rId51"/>
    <p:sldId id="308" r:id="rId52"/>
    <p:sldId id="301" r:id="rId53"/>
    <p:sldId id="292" r:id="rId54"/>
    <p:sldId id="298" r:id="rId55"/>
    <p:sldId id="295" r:id="rId56"/>
    <p:sldId id="299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48113-4DC3-444B-B7E2-F22DA8890546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CBBA1-755C-4F81-A10E-A2C7D848BE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74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BBA1-755C-4F81-A10E-A2C7D848BED9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77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74CBF20-10BE-4BC5-B9E0-F201DF4A6D57}" type="datetimeFigureOut">
              <a:rPr lang="cs-CZ" smtClean="0"/>
              <a:pPr/>
              <a:t>17.3.2016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EA8A6D6-334E-4C0B-8460-E6C8611E3A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dis.cz/" TargetMode="External"/><Relationship Id="rId2" Type="http://schemas.openxmlformats.org/officeDocument/2006/relationships/hyperlink" Target="https://sites.google.com/site/novaiso690/hom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wishmuseum.cz/restit.ht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zcu.cz/kvalifikacni-prace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lexdata.zcu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FrontAktualita.aspx?aktualita=70775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gif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Diplomový seminář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Odborná vědecká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TAIMRD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Uspořádání běžného vědeckého článku</a:t>
            </a:r>
          </a:p>
          <a:p>
            <a:r>
              <a:rPr lang="cs-CZ" b="1" dirty="0" err="1" smtClean="0"/>
              <a:t>Title</a:t>
            </a:r>
            <a:r>
              <a:rPr lang="cs-CZ" b="1" dirty="0" smtClean="0"/>
              <a:t> - Nadpis</a:t>
            </a:r>
          </a:p>
          <a:p>
            <a:r>
              <a:rPr lang="cs-CZ" b="1" dirty="0" err="1" smtClean="0"/>
              <a:t>Author</a:t>
            </a:r>
            <a:r>
              <a:rPr lang="cs-CZ" b="1" dirty="0" smtClean="0"/>
              <a:t>/Abstrakt – Autor/Abstrakt</a:t>
            </a:r>
          </a:p>
          <a:p>
            <a:r>
              <a:rPr lang="cs-CZ" b="1" dirty="0" err="1" smtClean="0"/>
              <a:t>Introduction</a:t>
            </a:r>
            <a:r>
              <a:rPr lang="cs-CZ" b="1" dirty="0" smtClean="0"/>
              <a:t> - Úvod</a:t>
            </a:r>
          </a:p>
          <a:p>
            <a:r>
              <a:rPr lang="en-US" b="1" dirty="0" smtClean="0"/>
              <a:t>Materials and Methods - </a:t>
            </a:r>
            <a:r>
              <a:rPr lang="en-US" b="1" dirty="0" err="1" smtClean="0"/>
              <a:t>Materiály</a:t>
            </a:r>
            <a:r>
              <a:rPr lang="en-US" b="1" dirty="0" smtClean="0"/>
              <a:t> a </a:t>
            </a:r>
            <a:r>
              <a:rPr lang="en-US" b="1" dirty="0" err="1" smtClean="0"/>
              <a:t>metody</a:t>
            </a:r>
            <a:endParaRPr lang="en-US" b="1" dirty="0" smtClean="0"/>
          </a:p>
          <a:p>
            <a:r>
              <a:rPr lang="cs-CZ" b="1" dirty="0" err="1" smtClean="0"/>
              <a:t>Results</a:t>
            </a:r>
            <a:r>
              <a:rPr lang="cs-CZ" b="1" dirty="0" smtClean="0"/>
              <a:t>/</a:t>
            </a:r>
            <a:r>
              <a:rPr lang="cs-CZ" b="1" dirty="0" err="1" smtClean="0"/>
              <a:t>References</a:t>
            </a:r>
            <a:r>
              <a:rPr lang="cs-CZ" b="1" dirty="0" smtClean="0"/>
              <a:t> – Výsledky/Odkazy na zdroje</a:t>
            </a:r>
          </a:p>
          <a:p>
            <a:r>
              <a:rPr lang="cs-CZ" b="1" dirty="0" err="1" smtClean="0"/>
              <a:t>Discussion</a:t>
            </a:r>
            <a:r>
              <a:rPr lang="cs-CZ" b="1" dirty="0" smtClean="0"/>
              <a:t> - Diskuse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16736"/>
          </a:xfrm>
        </p:spPr>
        <p:txBody>
          <a:bodyPr/>
          <a:lstStyle/>
          <a:p>
            <a:r>
              <a:rPr lang="cs-CZ" b="1" dirty="0" err="1" smtClean="0"/>
              <a:t>Title</a:t>
            </a:r>
            <a:r>
              <a:rPr lang="cs-CZ" b="1" dirty="0" smtClean="0"/>
              <a:t> – Nadpis</a:t>
            </a:r>
            <a:br>
              <a:rPr lang="cs-CZ" b="1" dirty="0" smtClean="0"/>
            </a:br>
            <a:r>
              <a:rPr lang="cs-CZ" b="1" dirty="0" err="1" smtClean="0"/>
              <a:t>Author</a:t>
            </a:r>
            <a:r>
              <a:rPr lang="cs-CZ" b="1" dirty="0" smtClean="0"/>
              <a:t> - Autor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/>
              <a:t>Title</a:t>
            </a:r>
            <a:r>
              <a:rPr lang="cs-CZ" b="1" dirty="0" smtClean="0"/>
              <a:t> – Nadpis</a:t>
            </a:r>
            <a:endParaRPr lang="cs-CZ" dirty="0" smtClean="0"/>
          </a:p>
          <a:p>
            <a:r>
              <a:rPr lang="cs-CZ" dirty="0" smtClean="0"/>
              <a:t>• O čem váš článek pojednává</a:t>
            </a:r>
          </a:p>
          <a:p>
            <a:r>
              <a:rPr lang="cs-CZ" dirty="0" smtClean="0"/>
              <a:t>• Jasný, stručný, výstižný</a:t>
            </a:r>
          </a:p>
          <a:p>
            <a:r>
              <a:rPr lang="cs-CZ" b="1" dirty="0" err="1" smtClean="0"/>
              <a:t>Author</a:t>
            </a:r>
            <a:r>
              <a:rPr lang="cs-CZ" b="1" dirty="0" smtClean="0"/>
              <a:t> - Autor</a:t>
            </a:r>
          </a:p>
          <a:p>
            <a:r>
              <a:rPr lang="cs-CZ" dirty="0" smtClean="0"/>
              <a:t>• Kdo je pachatelem textu</a:t>
            </a:r>
          </a:p>
          <a:p>
            <a:r>
              <a:rPr lang="pt-BR" dirty="0" smtClean="0"/>
              <a:t>• Na prvním místě hlavní autor, nese</a:t>
            </a:r>
          </a:p>
          <a:p>
            <a:r>
              <a:rPr lang="cs-CZ" dirty="0" smtClean="0"/>
              <a:t>zodpovědnost za správnost textu</a:t>
            </a:r>
          </a:p>
          <a:p>
            <a:r>
              <a:rPr lang="cs-CZ" dirty="0" smtClean="0"/>
              <a:t>• Celá jména, tituly ne</a:t>
            </a:r>
          </a:p>
          <a:p>
            <a:r>
              <a:rPr lang="cs-CZ" dirty="0" smtClean="0"/>
              <a:t>• e-</a:t>
            </a:r>
            <a:r>
              <a:rPr lang="cs-CZ" dirty="0" err="1" smtClean="0"/>
              <a:t>mailová</a:t>
            </a:r>
            <a:r>
              <a:rPr lang="cs-CZ" dirty="0" smtClean="0"/>
              <a:t> adresa</a:t>
            </a:r>
          </a:p>
          <a:p>
            <a:r>
              <a:rPr lang="cs-CZ" dirty="0" smtClean="0"/>
              <a:t>• Název domovské fakulty, ústavu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Abstrakt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• Nejdůležitější část článku!</a:t>
            </a:r>
          </a:p>
          <a:p>
            <a:r>
              <a:rPr lang="cs-CZ" dirty="0" smtClean="0"/>
              <a:t>• Délka omezena</a:t>
            </a:r>
          </a:p>
          <a:p>
            <a:r>
              <a:rPr lang="pl-PL" dirty="0" smtClean="0"/>
              <a:t>• Stručně, o čem článek pojednává a </a:t>
            </a:r>
            <a:r>
              <a:rPr lang="cs-CZ" dirty="0" smtClean="0"/>
              <a:t>jakých výsledků bylo dosaženo</a:t>
            </a:r>
          </a:p>
          <a:p>
            <a:r>
              <a:rPr lang="cs-CZ" dirty="0" smtClean="0"/>
              <a:t>• Abstrakt určuje, jestli si článek někdo přečte</a:t>
            </a:r>
          </a:p>
          <a:p>
            <a:r>
              <a:rPr lang="cs-CZ" dirty="0" smtClean="0"/>
              <a:t>   Píše se po sepsání celého článku</a:t>
            </a:r>
          </a:p>
          <a:p>
            <a:r>
              <a:rPr lang="cs-CZ" dirty="0" smtClean="0"/>
              <a:t> • Celek musí dávat smysl</a:t>
            </a:r>
          </a:p>
          <a:p>
            <a:r>
              <a:rPr lang="cs-CZ" dirty="0" smtClean="0"/>
              <a:t>   cca 200 slov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Abstrakt a klíčová slova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400" b="1" dirty="0" smtClean="0"/>
              <a:t>Abstrakt</a:t>
            </a:r>
          </a:p>
          <a:p>
            <a:r>
              <a:rPr lang="cs-CZ" sz="3400" b="1" dirty="0" smtClean="0"/>
              <a:t>O užitečnosti a neprospěchu pojmu totalitarismu při zpětném pohledu na starší koncepty</a:t>
            </a:r>
            <a:endParaRPr lang="cs-CZ" sz="3400" dirty="0" smtClean="0"/>
          </a:p>
          <a:p>
            <a:r>
              <a:rPr lang="cs-CZ" sz="3400" dirty="0" smtClean="0"/>
              <a:t>Bedřich </a:t>
            </a:r>
            <a:r>
              <a:rPr lang="cs-CZ" sz="3400" dirty="0" err="1" smtClean="0"/>
              <a:t>Loewenstein</a:t>
            </a:r>
            <a:endParaRPr lang="cs-CZ" sz="3400" dirty="0" smtClean="0"/>
          </a:p>
          <a:p>
            <a:pPr algn="just"/>
            <a:r>
              <a:rPr lang="cs-CZ" sz="3400" dirty="0" smtClean="0"/>
              <a:t>Autor nahlíží na hypotézu Miloše Havelky o totalitárním období v českých dějinách ze čtyř různých úhlů pohledu. Nejprve se zabývá užíváním pojmů „totalita“ a „totalitní“ v poválečném českém politickém </a:t>
            </a:r>
            <a:r>
              <a:rPr lang="cs-CZ" sz="3400" dirty="0" err="1" smtClean="0"/>
              <a:t>diskurzu</a:t>
            </a:r>
            <a:r>
              <a:rPr lang="cs-CZ" sz="3400" dirty="0" smtClean="0"/>
              <a:t>. Mimo jiné upozorňuje, že termín byl frekventován pouze v rétorickém, polemickém smyslu s krátkodobou platností, zvlášť když bylo něco označeno za „fašistické“. Druhým bod textu se týká současného přesvědčení o kontinuitě totalitárního režimu v české společnosti po „Mnichovu“. V této souvislosti autor podotýká, že exilová literatura nabízí jisté pozoruhodné přístupy k této problematice, je-li ovšem její emotivní síla doplněna určitou dávkou sebekritiky. Zatřetí si </a:t>
            </a:r>
            <a:r>
              <a:rPr lang="cs-CZ" sz="3400" dirty="0" err="1" smtClean="0"/>
              <a:t>Loewenstein</a:t>
            </a:r>
            <a:r>
              <a:rPr lang="cs-CZ" sz="3400" dirty="0" smtClean="0"/>
              <a:t> klade otázku, zda je koncept totalitarismu, tak jak je přijímán od padesátých let, použitelný pro českou společnost. Pokud vezmeme v úvahu léta po únorovém převratu a přihlédneme ke konceptu komunismu jako „politického náboženství“, jeho odpověď zní „ano“. Čtvrtá a závěrečná část nabízí kritický pohled na pokusy o </a:t>
            </a:r>
            <a:r>
              <a:rPr lang="cs-CZ" sz="3400" dirty="0" err="1" smtClean="0"/>
              <a:t>detotalitarizaci</a:t>
            </a:r>
            <a:r>
              <a:rPr lang="cs-CZ" sz="3400" dirty="0" smtClean="0"/>
              <a:t>, respektive destalinizaci české (československé) společnosti v šedesátých letech. Připomíná zároveň tehdejší snahy o historický výzkum fašismu, jehož iracionální nenávist proti civilizaci lze podle jeho přesvědčení vztáhnout i na druhý typ totalitárních systémů.</a:t>
            </a:r>
          </a:p>
          <a:p>
            <a:r>
              <a:rPr lang="cs-CZ" sz="3400" b="1" dirty="0" smtClean="0"/>
              <a:t>Klíčová slova: </a:t>
            </a:r>
            <a:r>
              <a:rPr lang="cs-CZ" sz="3400" dirty="0" smtClean="0"/>
              <a:t>totalita, komunismus, fašismus, historický </a:t>
            </a:r>
            <a:r>
              <a:rPr lang="cs-CZ" sz="3400" dirty="0" err="1" smtClean="0"/>
              <a:t>diskurz</a:t>
            </a:r>
            <a:r>
              <a:rPr lang="cs-CZ" sz="3400" dirty="0" smtClean="0"/>
              <a:t>, politický </a:t>
            </a:r>
            <a:r>
              <a:rPr lang="cs-CZ" sz="3400" dirty="0" err="1" smtClean="0"/>
              <a:t>diskurz</a:t>
            </a:r>
            <a:endParaRPr lang="cs-CZ" sz="3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Introduction</a:t>
            </a:r>
            <a:r>
              <a:rPr lang="cs-CZ" b="1" dirty="0" smtClean="0"/>
              <a:t> - Úvod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• Úvod do problematiky</a:t>
            </a:r>
          </a:p>
          <a:p>
            <a:r>
              <a:rPr lang="cs-CZ" dirty="0" smtClean="0"/>
              <a:t>• Co už se udělalo</a:t>
            </a:r>
          </a:p>
          <a:p>
            <a:r>
              <a:rPr lang="cs-CZ" dirty="0" smtClean="0"/>
              <a:t>• Co je známo</a:t>
            </a:r>
          </a:p>
          <a:p>
            <a:r>
              <a:rPr lang="cs-CZ" dirty="0" smtClean="0"/>
              <a:t>• Co není známo</a:t>
            </a:r>
          </a:p>
          <a:p>
            <a:r>
              <a:rPr lang="pl-PL" dirty="0" smtClean="0"/>
              <a:t>• Co chceme naší prací objasnit</a:t>
            </a:r>
          </a:p>
          <a:p>
            <a:r>
              <a:rPr lang="cs-CZ" dirty="0" smtClean="0"/>
              <a:t>• Jasná definice cíle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• Uvést čtenáře do problému</a:t>
            </a:r>
          </a:p>
          <a:p>
            <a:r>
              <a:rPr lang="cs-CZ" sz="3200" dirty="0" smtClean="0"/>
              <a:t>• Specifikace problému</a:t>
            </a:r>
          </a:p>
          <a:p>
            <a:r>
              <a:rPr lang="cs-CZ" sz="3200" dirty="0" smtClean="0"/>
              <a:t>• Proč tato práce důležitá</a:t>
            </a:r>
          </a:p>
          <a:p>
            <a:r>
              <a:rPr lang="cs-CZ" sz="3200" dirty="0" smtClean="0"/>
              <a:t>• Jasně pojmenovat </a:t>
            </a:r>
            <a:r>
              <a:rPr lang="cs-CZ" sz="3200" b="1" dirty="0" smtClean="0"/>
              <a:t>cíl</a:t>
            </a:r>
            <a:r>
              <a:rPr lang="cs-CZ" sz="3200" dirty="0" smtClean="0"/>
              <a:t> práce</a:t>
            </a:r>
          </a:p>
          <a:p>
            <a:r>
              <a:rPr lang="cs-CZ" sz="3200" dirty="0" smtClean="0"/>
              <a:t>Dosavadní výzkum a literatura – hodnocení, aktuálnost</a:t>
            </a:r>
          </a:p>
          <a:p>
            <a:r>
              <a:rPr lang="cs-CZ" sz="3200" dirty="0" smtClean="0"/>
              <a:t>Metody</a:t>
            </a:r>
          </a:p>
          <a:p>
            <a:r>
              <a:rPr lang="cs-CZ" sz="3200" dirty="0" smtClean="0"/>
              <a:t>Hypotéza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Materials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Methods</a:t>
            </a:r>
            <a:r>
              <a:rPr lang="cs-CZ" b="1" dirty="0" smtClean="0"/>
              <a:t> -</a:t>
            </a:r>
            <a:br>
              <a:rPr lang="cs-CZ" b="1" dirty="0" smtClean="0"/>
            </a:br>
            <a:r>
              <a:rPr lang="cs-CZ" b="1" dirty="0" smtClean="0"/>
              <a:t>Materiály a metody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• Co jsme dělali</a:t>
            </a:r>
          </a:p>
          <a:p>
            <a:r>
              <a:rPr lang="cs-CZ" dirty="0" smtClean="0"/>
              <a:t>• Jak jsme to dělali</a:t>
            </a:r>
          </a:p>
          <a:p>
            <a:r>
              <a:rPr lang="pl-PL" dirty="0" smtClean="0"/>
              <a:t>• Co jsme k tomu použili</a:t>
            </a:r>
          </a:p>
          <a:p>
            <a:r>
              <a:rPr lang="cs-CZ" dirty="0" smtClean="0"/>
              <a:t>• Popis postupu výzkumu a dílčích výsledků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Results</a:t>
            </a:r>
            <a:r>
              <a:rPr lang="cs-CZ" b="1" dirty="0" smtClean="0"/>
              <a:t> – Výsledky</a:t>
            </a:r>
            <a:br>
              <a:rPr lang="cs-CZ" b="1" dirty="0" smtClean="0"/>
            </a:br>
            <a:r>
              <a:rPr lang="cs-CZ" b="1" dirty="0" err="1" smtClean="0"/>
              <a:t>References</a:t>
            </a:r>
            <a:r>
              <a:rPr lang="cs-CZ" b="1" dirty="0" smtClean="0"/>
              <a:t> – Odkazy na zdroje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636912"/>
            <a:ext cx="7772400" cy="3718648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Results</a:t>
            </a:r>
            <a:r>
              <a:rPr lang="cs-CZ" b="1" dirty="0" smtClean="0"/>
              <a:t> - Výsledky</a:t>
            </a:r>
          </a:p>
          <a:p>
            <a:r>
              <a:rPr lang="cs-CZ" dirty="0" smtClean="0"/>
              <a:t>• Výsledky práce</a:t>
            </a:r>
          </a:p>
          <a:p>
            <a:r>
              <a:rPr lang="cs-CZ" dirty="0" smtClean="0"/>
              <a:t>• Co jsme vyzkoumali</a:t>
            </a:r>
          </a:p>
          <a:p>
            <a:r>
              <a:rPr lang="cs-CZ" dirty="0" smtClean="0"/>
              <a:t>• Co jsme z toho vyvodili</a:t>
            </a:r>
          </a:p>
          <a:p>
            <a:r>
              <a:rPr lang="pl-PL" dirty="0" smtClean="0"/>
              <a:t>Jak jsme splnili cíle výzkumu</a:t>
            </a:r>
            <a:endParaRPr lang="cs-CZ" dirty="0" smtClean="0"/>
          </a:p>
          <a:p>
            <a:r>
              <a:rPr lang="cs-CZ" b="1" dirty="0" err="1" smtClean="0"/>
              <a:t>References</a:t>
            </a:r>
            <a:r>
              <a:rPr lang="cs-CZ" b="1" dirty="0" smtClean="0"/>
              <a:t> – odkazy na zdroje</a:t>
            </a:r>
            <a:r>
              <a:rPr lang="cs-CZ" dirty="0" smtClean="0"/>
              <a:t> </a:t>
            </a:r>
          </a:p>
          <a:p>
            <a:r>
              <a:rPr lang="cs-CZ" dirty="0" smtClean="0"/>
              <a:t>Prameny a literatura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Discussion</a:t>
            </a:r>
            <a:r>
              <a:rPr lang="cs-CZ" b="1" dirty="0" smtClean="0"/>
              <a:t> - Diskuse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• Druhá nejdůležitější část článku!</a:t>
            </a:r>
          </a:p>
          <a:p>
            <a:endParaRPr lang="pl-PL" dirty="0" smtClean="0"/>
          </a:p>
          <a:p>
            <a:r>
              <a:rPr lang="pl-PL" dirty="0" smtClean="0"/>
              <a:t>Potvrzení nabo vyvrácení počáteční hypotézy</a:t>
            </a:r>
          </a:p>
          <a:p>
            <a:r>
              <a:rPr lang="cs-CZ" dirty="0" smtClean="0"/>
              <a:t>• Co výsledky znamenají pro náš obor</a:t>
            </a:r>
          </a:p>
          <a:p>
            <a:r>
              <a:rPr lang="cs-CZ" dirty="0" smtClean="0"/>
              <a:t>•Jak se to dá využít a k čemu to bude</a:t>
            </a:r>
          </a:p>
          <a:p>
            <a:r>
              <a:rPr lang="cs-CZ" dirty="0" smtClean="0"/>
              <a:t>• Další možné směry výzkumu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části odborného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Acknowledgement</a:t>
            </a:r>
            <a:r>
              <a:rPr lang="cs-CZ" dirty="0" smtClean="0"/>
              <a:t> – Poděkování (popř. dedikace) • </a:t>
            </a:r>
          </a:p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- Klíčová slova</a:t>
            </a:r>
          </a:p>
          <a:p>
            <a:r>
              <a:rPr lang="cs-CZ" dirty="0" smtClean="0"/>
              <a:t>Resumé - </a:t>
            </a:r>
            <a:r>
              <a:rPr lang="cs-CZ" dirty="0" err="1" smtClean="0"/>
              <a:t>Summary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References</a:t>
            </a:r>
            <a:r>
              <a:rPr lang="cs-CZ" dirty="0" smtClean="0"/>
              <a:t> - Citovaná literatura</a:t>
            </a:r>
          </a:p>
          <a:p>
            <a:r>
              <a:rPr lang="cs-CZ" dirty="0" smtClean="0"/>
              <a:t> Příloha</a:t>
            </a:r>
          </a:p>
          <a:p>
            <a:r>
              <a:rPr lang="cs-CZ" dirty="0" err="1" smtClean="0"/>
              <a:t>Appendix</a:t>
            </a:r>
            <a:r>
              <a:rPr lang="cs-CZ" dirty="0" smtClean="0"/>
              <a:t> – Dodatky </a:t>
            </a:r>
          </a:p>
          <a:p>
            <a:r>
              <a:rPr lang="cs-CZ" dirty="0" smtClean="0"/>
              <a:t>Seznam používaných zkratek</a:t>
            </a:r>
          </a:p>
          <a:p>
            <a:r>
              <a:rPr lang="cs-CZ" dirty="0" smtClean="0"/>
              <a:t> Rejstříky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• ŠESTÁK, Zdeněk. </a:t>
            </a:r>
            <a:r>
              <a:rPr lang="cs-CZ" i="1" dirty="0" smtClean="0"/>
              <a:t>Jak psát a přednášet o</a:t>
            </a:r>
          </a:p>
          <a:p>
            <a:pPr>
              <a:buNone/>
            </a:pPr>
            <a:r>
              <a:rPr lang="sv-SE" i="1" dirty="0" smtClean="0"/>
              <a:t>Vědě</a:t>
            </a:r>
            <a:r>
              <a:rPr lang="cs-CZ" dirty="0" smtClean="0"/>
              <a:t>. Praha :</a:t>
            </a:r>
            <a:r>
              <a:rPr lang="sv-SE" dirty="0" smtClean="0"/>
              <a:t> Akademia, nakladatelství AV ČR,</a:t>
            </a:r>
            <a:r>
              <a:rPr lang="cs-CZ" dirty="0" smtClean="0"/>
              <a:t>2000.</a:t>
            </a:r>
          </a:p>
          <a:p>
            <a:r>
              <a:rPr lang="pt-BR" dirty="0" smtClean="0"/>
              <a:t>• E</a:t>
            </a:r>
            <a:r>
              <a:rPr lang="cs-CZ" dirty="0" smtClean="0"/>
              <a:t>CO,</a:t>
            </a:r>
            <a:r>
              <a:rPr lang="pt-BR" dirty="0" smtClean="0"/>
              <a:t> Umberto</a:t>
            </a:r>
            <a:r>
              <a:rPr lang="cs-CZ" dirty="0" smtClean="0"/>
              <a:t>.</a:t>
            </a:r>
            <a:r>
              <a:rPr lang="pt-BR" dirty="0" smtClean="0"/>
              <a:t> </a:t>
            </a:r>
            <a:r>
              <a:rPr lang="pt-BR" i="1" dirty="0" smtClean="0"/>
              <a:t>Jak napsat diplomovou práci</a:t>
            </a:r>
            <a:r>
              <a:rPr lang="cs-CZ" dirty="0" smtClean="0"/>
              <a:t>. </a:t>
            </a:r>
            <a:r>
              <a:rPr lang="it-IT" dirty="0" smtClean="0"/>
              <a:t>Praha </a:t>
            </a:r>
            <a:r>
              <a:rPr lang="cs-CZ" dirty="0" smtClean="0"/>
              <a:t>: </a:t>
            </a:r>
            <a:r>
              <a:rPr lang="it-IT" dirty="0" smtClean="0"/>
              <a:t>Votobia, 1997 (orig. Milano 1977)</a:t>
            </a:r>
            <a:r>
              <a:rPr lang="cs-CZ" dirty="0" smtClean="0"/>
              <a:t>.</a:t>
            </a:r>
            <a:endParaRPr lang="it-IT" dirty="0" smtClean="0"/>
          </a:p>
          <a:p>
            <a:r>
              <a:rPr lang="cs-CZ" dirty="0" smtClean="0"/>
              <a:t>• ČMEJRKOVÁ, Světlana - DANEŠ, František - SVĚTLÁ, Jindra.  </a:t>
            </a:r>
            <a:r>
              <a:rPr lang="cs-CZ" i="1" dirty="0" smtClean="0"/>
              <a:t>Jak napsat odborný text</a:t>
            </a:r>
            <a:r>
              <a:rPr lang="cs-CZ" dirty="0" smtClean="0"/>
              <a:t>. Praha : Leda, 1999.</a:t>
            </a:r>
          </a:p>
          <a:p>
            <a:r>
              <a:rPr lang="cs-CZ" i="1" dirty="0" smtClean="0"/>
              <a:t>ČSN ISO 690 (01 0197). Informace a dokumentace – Pravidla pro bibliografické odkazy a citace informačních zdrojů. </a:t>
            </a:r>
            <a:r>
              <a:rPr lang="cs-CZ" dirty="0" smtClean="0"/>
              <a:t>Praha : Úřad pro technickou normalizaci, </a:t>
            </a:r>
            <a:r>
              <a:rPr lang="pl-PL" dirty="0" smtClean="0"/>
              <a:t>metrologii a státní zkušebnictví, 2011. 40 s. Bez ISBN.</a:t>
            </a:r>
          </a:p>
          <a:p>
            <a:r>
              <a:rPr lang="cs-CZ" dirty="0" smtClean="0"/>
              <a:t> </a:t>
            </a:r>
            <a:r>
              <a:rPr lang="cs-CZ" i="1" dirty="0" smtClean="0"/>
              <a:t>Úprava písemností zpracovaných textovými editory, ČSN 01 6910</a:t>
            </a:r>
            <a:r>
              <a:rPr lang="cs-CZ" dirty="0" smtClean="0"/>
              <a:t>.  Praha : Český normalizační institut, 2007.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BP nebo 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Bakalářská nebo diplomová práce může být zaměřena:</a:t>
            </a:r>
          </a:p>
          <a:p>
            <a:r>
              <a:rPr lang="cs-CZ" dirty="0" smtClean="0"/>
              <a:t>· na různé výzkumné šetření (výzkumný charakter),</a:t>
            </a:r>
          </a:p>
          <a:p>
            <a:r>
              <a:rPr lang="cs-CZ" dirty="0" smtClean="0"/>
              <a:t>· na zpracování, utřídění a analyzování přehledu poznatků odborného zaměření</a:t>
            </a:r>
          </a:p>
          <a:p>
            <a:r>
              <a:rPr lang="cs-CZ" dirty="0" smtClean="0"/>
              <a:t>(teoretický sumarizační charakter),</a:t>
            </a:r>
          </a:p>
          <a:p>
            <a:r>
              <a:rPr lang="cs-CZ" dirty="0" smtClean="0"/>
              <a:t>· na didaktické nebo prakticko-metodické zpracování práce (praktický charakter).</a:t>
            </a:r>
          </a:p>
          <a:p>
            <a:r>
              <a:rPr lang="cs-CZ" dirty="0" smtClean="0"/>
              <a:t>30 a 60 normostran čistého textu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548784"/>
          </a:xfrm>
        </p:spPr>
        <p:txBody>
          <a:bodyPr/>
          <a:lstStyle/>
          <a:p>
            <a:r>
              <a:rPr lang="cs-CZ" dirty="0" smtClean="0"/>
              <a:t>Pokyny ke kvalifikačním pracím na ZCU (</a:t>
            </a:r>
            <a:r>
              <a:rPr lang="cs-CZ" sz="2000" dirty="0" smtClean="0"/>
              <a:t>web: ZCU-FPE-Student-Kvalifikační práce)</a:t>
            </a:r>
            <a:endParaRPr lang="cs-CZ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36912"/>
            <a:ext cx="7772400" cy="361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tématu a zadání BP a 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KHI vypisuje každoročně témata na webové stránky, k 10. 10. se aktualizují.</a:t>
            </a:r>
          </a:p>
          <a:p>
            <a:r>
              <a:rPr lang="cs-CZ" dirty="0" smtClean="0"/>
              <a:t>Vybrat či vlastní téma - oslovit potencionálního školitele, přinést předběžné teze:</a:t>
            </a:r>
          </a:p>
          <a:p>
            <a:r>
              <a:rPr lang="cs-CZ" b="1" dirty="0" smtClean="0"/>
              <a:t>Teze obsahují následující informace:</a:t>
            </a:r>
          </a:p>
          <a:p>
            <a:r>
              <a:rPr lang="cs-CZ" dirty="0" smtClean="0"/>
              <a:t>· jméno studenta,</a:t>
            </a:r>
          </a:p>
          <a:p>
            <a:r>
              <a:rPr lang="cs-CZ" dirty="0" smtClean="0"/>
              <a:t>· studijní obor,</a:t>
            </a:r>
          </a:p>
          <a:p>
            <a:r>
              <a:rPr lang="cs-CZ" dirty="0" smtClean="0"/>
              <a:t>· katedra,</a:t>
            </a:r>
          </a:p>
          <a:p>
            <a:r>
              <a:rPr lang="cs-CZ" dirty="0" smtClean="0"/>
              <a:t>· datum,</a:t>
            </a:r>
          </a:p>
          <a:p>
            <a:r>
              <a:rPr lang="cs-CZ" dirty="0" smtClean="0"/>
              <a:t>· typ závěrečné práce (bakalářská, diplomová),</a:t>
            </a:r>
          </a:p>
          <a:p>
            <a:r>
              <a:rPr lang="cs-CZ" dirty="0" smtClean="0"/>
              <a:t>· pracovní název dané práce,</a:t>
            </a:r>
          </a:p>
          <a:p>
            <a:r>
              <a:rPr lang="cs-CZ" dirty="0" smtClean="0"/>
              <a:t>· předpokládané kapitoly teoretické části práce,</a:t>
            </a:r>
          </a:p>
          <a:p>
            <a:r>
              <a:rPr lang="cs-CZ" dirty="0" smtClean="0"/>
              <a:t>· zaměření práce,</a:t>
            </a:r>
          </a:p>
          <a:p>
            <a:r>
              <a:rPr lang="cs-CZ" dirty="0" smtClean="0"/>
              <a:t>· základní literatura.</a:t>
            </a:r>
          </a:p>
          <a:p>
            <a:r>
              <a:rPr lang="cs-CZ" b="1" dirty="0" smtClean="0"/>
              <a:t> - Portál ZČU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tvorby BP/DP po přijetí studenta školitelem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Ve spolupráci se školitelem student vyplní v Portálu </a:t>
            </a:r>
            <a:r>
              <a:rPr lang="cs-CZ" b="1" dirty="0" smtClean="0"/>
              <a:t>Podklad pro zadání </a:t>
            </a:r>
            <a:r>
              <a:rPr lang="cs-CZ" b="1" dirty="0" err="1" smtClean="0"/>
              <a:t>balářské</a:t>
            </a:r>
            <a:r>
              <a:rPr lang="cs-CZ" b="1" dirty="0" smtClean="0"/>
              <a:t>/diplomové/disertační práce podle pravidel uvedených ve směrnici děkanky</a:t>
            </a:r>
          </a:p>
          <a:p>
            <a:r>
              <a:rPr lang="cs-CZ" dirty="0" smtClean="0"/>
              <a:t>vytištěný formulář  předloží ke schválení (podpisu) vedoucímu práce a vedoucímu katedry (4 formuláře, jsou určeny pro vedoucího práce, sekretariát katedry, studijní oddělení a studenta). </a:t>
            </a:r>
          </a:p>
          <a:p>
            <a:r>
              <a:rPr lang="cs-CZ" dirty="0" smtClean="0"/>
              <a:t>Po schválení tématu závěrečné práce vedoucím práce </a:t>
            </a:r>
            <a:r>
              <a:rPr lang="cs-CZ" dirty="0" err="1" smtClean="0"/>
              <a:t>avedoucím</a:t>
            </a:r>
            <a:r>
              <a:rPr lang="cs-CZ" dirty="0" smtClean="0"/>
              <a:t>  student odevzdá jednu kopii na studijním oddělení a čeká na schválení děkankou.</a:t>
            </a:r>
          </a:p>
          <a:p>
            <a:r>
              <a:rPr lang="cs-CZ" dirty="0" smtClean="0"/>
              <a:t>Jeden výtisk si uschová.</a:t>
            </a:r>
          </a:p>
          <a:p>
            <a:r>
              <a:rPr lang="cs-CZ" b="1" dirty="0" smtClean="0"/>
              <a:t>Za správnost vyplnění formuláře je zodpovědný student.</a:t>
            </a:r>
          </a:p>
          <a:p>
            <a:r>
              <a:rPr lang="cs-CZ" b="1" dirty="0" smtClean="0"/>
              <a:t>Před vytištěním práce si musí student na studijním vyzvednout  originál schváleného zadání s kulatým razítkem a všít do práce na určené místo.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badatelské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Výběr tématu, heuristická </a:t>
            </a:r>
            <a:r>
              <a:rPr lang="cs-CZ" dirty="0" err="1" smtClean="0"/>
              <a:t>presonda</a:t>
            </a:r>
            <a:r>
              <a:rPr lang="cs-CZ" dirty="0" smtClean="0"/>
              <a:t>, dohoda se školitelem, zadání práce</a:t>
            </a:r>
          </a:p>
          <a:p>
            <a:r>
              <a:rPr lang="cs-CZ" dirty="0" smtClean="0"/>
              <a:t>Heuristika (archiv, knihovny, pamětníci, muzea, terén atd.)</a:t>
            </a:r>
          </a:p>
          <a:p>
            <a:r>
              <a:rPr lang="cs-CZ" dirty="0" smtClean="0"/>
              <a:t>Studium nashromážděných zdrojů</a:t>
            </a:r>
          </a:p>
          <a:p>
            <a:r>
              <a:rPr lang="cs-CZ" dirty="0" smtClean="0"/>
              <a:t>Kritika zdrojů, pramenů, literatury</a:t>
            </a:r>
          </a:p>
          <a:p>
            <a:r>
              <a:rPr lang="cs-CZ" dirty="0" smtClean="0"/>
              <a:t>Osnova práce, konzultace</a:t>
            </a:r>
          </a:p>
          <a:p>
            <a:r>
              <a:rPr lang="cs-CZ" dirty="0" smtClean="0"/>
              <a:t>Psaní, průběžné konzultace</a:t>
            </a:r>
          </a:p>
          <a:p>
            <a:r>
              <a:rPr lang="cs-CZ" dirty="0" smtClean="0"/>
              <a:t>Vyvození závěrů, konzultace</a:t>
            </a:r>
          </a:p>
          <a:p>
            <a:r>
              <a:rPr lang="cs-CZ" dirty="0" smtClean="0"/>
              <a:t>Finalizace textu</a:t>
            </a:r>
          </a:p>
          <a:p>
            <a:r>
              <a:rPr lang="cs-CZ" dirty="0" smtClean="0"/>
              <a:t>Kontrola textu</a:t>
            </a:r>
          </a:p>
          <a:p>
            <a:r>
              <a:rPr lang="cs-CZ" dirty="0" smtClean="0"/>
              <a:t>Schválení školitelem </a:t>
            </a:r>
          </a:p>
          <a:p>
            <a:r>
              <a:rPr lang="cs-CZ" dirty="0" smtClean="0"/>
              <a:t>Tisk</a:t>
            </a:r>
          </a:p>
          <a:p>
            <a:r>
              <a:rPr lang="cs-CZ" dirty="0" smtClean="0"/>
              <a:t>Odevzdání</a:t>
            </a:r>
          </a:p>
          <a:p>
            <a:r>
              <a:rPr lang="cs-CZ" dirty="0" smtClean="0"/>
              <a:t>Příprava obhajoby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Konzultace s vedoucím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Student se na konzultaci ohlásí v dostatečném časovém předstihu. Na základě této</a:t>
            </a:r>
          </a:p>
          <a:p>
            <a:r>
              <a:rPr lang="cs-CZ" dirty="0" smtClean="0"/>
              <a:t>domluvy s vedoucím práce se student následně dostaví na konzultaci.</a:t>
            </a:r>
          </a:p>
          <a:p>
            <a:r>
              <a:rPr lang="cs-CZ" dirty="0" smtClean="0"/>
              <a:t>· Student respektuje časové možnosti vedoucího práce.</a:t>
            </a:r>
          </a:p>
          <a:p>
            <a:r>
              <a:rPr lang="cs-CZ" dirty="0" smtClean="0"/>
              <a:t>· Student se s dostatečným časovým předstihem omluví vedoucímu práce, pokud se</a:t>
            </a:r>
          </a:p>
          <a:p>
            <a:r>
              <a:rPr lang="cs-CZ" dirty="0" smtClean="0"/>
              <a:t>nemůže dostavit na předem domluvenou konzultaci.</a:t>
            </a:r>
          </a:p>
          <a:p>
            <a:r>
              <a:rPr lang="cs-CZ" dirty="0" smtClean="0"/>
              <a:t>· Na konzultace chodí student připraven!</a:t>
            </a:r>
          </a:p>
          <a:p>
            <a:r>
              <a:rPr lang="cs-CZ" dirty="0" smtClean="0"/>
              <a:t>· Písemné části nebo celou část bakalářské nebo diplomové práce předává student</a:t>
            </a:r>
          </a:p>
          <a:p>
            <a:r>
              <a:rPr lang="cs-CZ" dirty="0" smtClean="0"/>
              <a:t>vedoucímu práce ke kontrole v tištěné podobě nebo po dohodě s vedoucím práce</a:t>
            </a:r>
          </a:p>
          <a:p>
            <a:r>
              <a:rPr lang="cs-CZ" dirty="0" smtClean="0"/>
              <a:t>v elektronické podobě.</a:t>
            </a:r>
          </a:p>
          <a:p>
            <a:r>
              <a:rPr lang="cs-CZ" dirty="0" smtClean="0"/>
              <a:t>· Písemné části nebo celou část bakalářské nebo diplomové práce předává student</a:t>
            </a:r>
          </a:p>
          <a:p>
            <a:r>
              <a:rPr lang="cs-CZ" dirty="0" smtClean="0"/>
              <a:t>vedoucímu práce ke kontrole vždy v dostatečném časovém předstihu na základě</a:t>
            </a:r>
          </a:p>
          <a:p>
            <a:r>
              <a:rPr lang="cs-CZ" dirty="0" smtClean="0"/>
              <a:t>domluvy s vedoucím práce.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Heuristika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Knihovny, archivy, pamětníci, terénní výzkum, tisk, konzultanti z praxe, muzea…</a:t>
            </a:r>
          </a:p>
          <a:p>
            <a:r>
              <a:rPr lang="cs-CZ" dirty="0" smtClean="0"/>
              <a:t>Vyhledávače, katalogy a  bibliografické databáze, online inventáře archivů a digitální badatelny</a:t>
            </a:r>
          </a:p>
          <a:p>
            <a:r>
              <a:rPr lang="cs-CZ" dirty="0" smtClean="0"/>
              <a:t>JSTORE, EBSCO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knihovna</a:t>
            </a:r>
            <a:endParaRPr lang="cs-CZ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5429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Jednotná informační brána</a:t>
            </a:r>
            <a:endParaRPr lang="cs-CZ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5429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endParaRPr lang="cs-CZ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5429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• Sdělujete okolí výsledky své práce</a:t>
            </a:r>
          </a:p>
          <a:p>
            <a:r>
              <a:rPr lang="cs-CZ" dirty="0" smtClean="0"/>
              <a:t>• Objev, myšlenka, výsledky experimentu</a:t>
            </a:r>
          </a:p>
          <a:p>
            <a:r>
              <a:rPr lang="cs-CZ" dirty="0" smtClean="0"/>
              <a:t>• Srozumitelnost</a:t>
            </a:r>
          </a:p>
          <a:p>
            <a:r>
              <a:rPr lang="cs-CZ" dirty="0" smtClean="0"/>
              <a:t>• Jednoznačný výklad</a:t>
            </a:r>
          </a:p>
          <a:p>
            <a:r>
              <a:rPr lang="pt-BR" dirty="0" smtClean="0"/>
              <a:t>• Nemusí být nudn</a:t>
            </a:r>
            <a:r>
              <a:rPr lang="cs-CZ" dirty="0" smtClean="0"/>
              <a:t>ý</a:t>
            </a:r>
            <a:r>
              <a:rPr lang="pt-BR" dirty="0" smtClean="0"/>
              <a:t> a nestraviteln</a:t>
            </a:r>
            <a:r>
              <a:rPr lang="cs-CZ" dirty="0" smtClean="0"/>
              <a:t>ý</a:t>
            </a:r>
            <a:r>
              <a:rPr lang="pt-BR" dirty="0" smtClean="0"/>
              <a:t>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archiv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5429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Archiv města Plzně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5429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BP a DP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3500" b="1" dirty="0" smtClean="0"/>
              <a:t>Práce musí obsahovat: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Úvodní identifikační strana</a:t>
            </a:r>
          </a:p>
          <a:p>
            <a:r>
              <a:rPr lang="cs-CZ" b="1" dirty="0" smtClean="0"/>
              <a:t>  Zadání BP nebo DP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Prohlášení autora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Poděkování (pouze doporučená součást)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Obsah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Úvod </a:t>
            </a:r>
            <a:r>
              <a:rPr lang="cs-CZ" dirty="0" smtClean="0"/>
              <a:t>(·</a:t>
            </a:r>
            <a:r>
              <a:rPr lang="cs-CZ" b="1" dirty="0" smtClean="0"/>
              <a:t>Cíl práce (hlavní cíl, dílčí úkoly práce,  hypotéza, dosavadní teoretické poznatky, metodika práce)</a:t>
            </a:r>
          </a:p>
          <a:p>
            <a:r>
              <a:rPr lang="cs-CZ" b="1" dirty="0" smtClean="0"/>
              <a:t>   Vlastní výzkum</a:t>
            </a:r>
          </a:p>
          <a:p>
            <a:r>
              <a:rPr lang="cs-CZ" dirty="0" smtClean="0"/>
              <a:t>·  </a:t>
            </a:r>
            <a:r>
              <a:rPr lang="cs-CZ" b="1" dirty="0" smtClean="0"/>
              <a:t>Výsledky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Diskuse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Závěr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Souhrn, včetně klíčových slov</a:t>
            </a:r>
          </a:p>
          <a:p>
            <a:r>
              <a:rPr lang="en-US" dirty="0" smtClean="0"/>
              <a:t>· </a:t>
            </a:r>
            <a:r>
              <a:rPr lang="en-US" b="1" dirty="0" smtClean="0"/>
              <a:t>Summary (</a:t>
            </a:r>
            <a:r>
              <a:rPr lang="en-US" b="1" dirty="0" err="1" smtClean="0"/>
              <a:t>souhrn</a:t>
            </a:r>
            <a:r>
              <a:rPr lang="en-US" b="1" dirty="0" smtClean="0"/>
              <a:t> v </a:t>
            </a:r>
            <a:r>
              <a:rPr lang="en-US" b="1" dirty="0" err="1" smtClean="0"/>
              <a:t>anglickém</a:t>
            </a:r>
            <a:r>
              <a:rPr lang="en-US" b="1" dirty="0" smtClean="0"/>
              <a:t> </a:t>
            </a:r>
            <a:r>
              <a:rPr lang="en-US" b="1" dirty="0" err="1" smtClean="0"/>
              <a:t>jazyce</a:t>
            </a:r>
            <a:r>
              <a:rPr lang="en-US" b="1" dirty="0" smtClean="0"/>
              <a:t>), including key words</a:t>
            </a:r>
          </a:p>
          <a:p>
            <a:r>
              <a:rPr lang="pl-PL" dirty="0" smtClean="0"/>
              <a:t>· </a:t>
            </a:r>
            <a:r>
              <a:rPr lang="pl-PL" b="1" dirty="0" smtClean="0"/>
              <a:t>Referenční seznam podle citační normy ISO 690 a  690i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Seznam zkratek, seznam obrázků, tabulek, grafů (vyskytují-li se)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Seznam příloh (poslední číslovaná stránka práce)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Přílohy</a:t>
            </a:r>
          </a:p>
          <a:p>
            <a:r>
              <a:rPr lang="es-ES" dirty="0" smtClean="0"/>
              <a:t>· </a:t>
            </a:r>
            <a:r>
              <a:rPr lang="es-ES" b="1" dirty="0" smtClean="0"/>
              <a:t>Anotace práce (poslední list práce)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– viz web ZCU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Používá se výhradně bílý papír formátu A4, píše se vždy po lícní straně papíru.</a:t>
            </a:r>
          </a:p>
          <a:p>
            <a:r>
              <a:rPr lang="pl-PL" dirty="0" smtClean="0"/>
              <a:t>• Počet řádků na jedné straně je 30–34 s 60–90 úhozy.</a:t>
            </a:r>
          </a:p>
          <a:p>
            <a:r>
              <a:rPr lang="cs-CZ" dirty="0" smtClean="0"/>
              <a:t>• </a:t>
            </a:r>
            <a:r>
              <a:rPr lang="cs-CZ" b="1" dirty="0" smtClean="0"/>
              <a:t>Rozsah práce:</a:t>
            </a:r>
          </a:p>
          <a:p>
            <a:r>
              <a:rPr lang="cs-CZ" dirty="0" smtClean="0"/>
              <a:t>• </a:t>
            </a:r>
            <a:r>
              <a:rPr lang="cs-CZ" b="1" dirty="0" smtClean="0"/>
              <a:t>Bakalářská práce: rozsah minimálně 30 stran normovaného textu</a:t>
            </a:r>
          </a:p>
          <a:p>
            <a:r>
              <a:rPr lang="cs-CZ" dirty="0" smtClean="0"/>
              <a:t>(54 000 znaků včetně mezer).</a:t>
            </a:r>
          </a:p>
          <a:p>
            <a:r>
              <a:rPr lang="cs-CZ" dirty="0" smtClean="0"/>
              <a:t>• </a:t>
            </a:r>
            <a:r>
              <a:rPr lang="cs-CZ" b="1" dirty="0" smtClean="0"/>
              <a:t>Diplomová práce: rozsah minimálně 60 stran normovaného textu (minimálně</a:t>
            </a:r>
          </a:p>
          <a:p>
            <a:r>
              <a:rPr lang="cs-CZ" dirty="0" smtClean="0"/>
              <a:t>108 000 znaků včetně mezer).</a:t>
            </a:r>
          </a:p>
          <a:p>
            <a:r>
              <a:rPr lang="cs-CZ" dirty="0" smtClean="0"/>
              <a:t>· </a:t>
            </a:r>
            <a:r>
              <a:rPr lang="cs-CZ" b="1" dirty="0" smtClean="0"/>
              <a:t>Typ a velikost písma hlavních kapitol (Nadpis 1), podkapitol (Nadpis2), úseků a </a:t>
            </a:r>
            <a:r>
              <a:rPr lang="cs-CZ" b="1" dirty="0" err="1" smtClean="0"/>
              <a:t>podúseků</a:t>
            </a:r>
            <a:r>
              <a:rPr lang="cs-CZ" b="1" dirty="0" smtClean="0"/>
              <a:t> v práci: </a:t>
            </a:r>
            <a:r>
              <a:rPr lang="cs-CZ" b="1" dirty="0" err="1" smtClean="0"/>
              <a:t>Times</a:t>
            </a:r>
            <a:r>
              <a:rPr lang="cs-CZ" b="1" dirty="0" smtClean="0"/>
              <a:t> New Roman (patkové písmo) 12pt základní text, 10pt poznámky pod čarou, řádkování 1,5</a:t>
            </a:r>
          </a:p>
          <a:p>
            <a:r>
              <a:rPr lang="cs-CZ" b="1" dirty="0" smtClean="0"/>
              <a:t>Zarovnat do bloku! Ne doleva!</a:t>
            </a:r>
          </a:p>
          <a:p>
            <a:r>
              <a:rPr lang="cs-CZ" b="1" u="sng" dirty="0" smtClean="0"/>
              <a:t>Korektura českého i anglického textu!!!!!!!!!!!!!!!!!!!!!!!!!!!!!!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 odborné práce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40769"/>
            <a:ext cx="7772400" cy="49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60752"/>
          </a:xfrm>
        </p:spPr>
        <p:txBody>
          <a:bodyPr/>
          <a:lstStyle/>
          <a:p>
            <a:r>
              <a:rPr lang="cs-CZ" dirty="0" smtClean="0"/>
              <a:t>Šablona pro tvorbu BP a DP ZCU-FPE- Student-Kvalifikační práce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36912"/>
            <a:ext cx="7772400" cy="361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7724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Odkazovací operátory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Tamtéž.</a:t>
            </a:r>
          </a:p>
          <a:p>
            <a:r>
              <a:rPr lang="cs-CZ" dirty="0" smtClean="0"/>
              <a:t>Tamtéž, s. 20.</a:t>
            </a:r>
          </a:p>
          <a:p>
            <a:r>
              <a:rPr lang="cs-CZ" dirty="0" smtClean="0"/>
              <a:t>Týž. </a:t>
            </a:r>
            <a:r>
              <a:rPr lang="cs-CZ" i="1" dirty="0" smtClean="0"/>
              <a:t>Název díla</a:t>
            </a:r>
            <a:r>
              <a:rPr lang="cs-CZ" dirty="0" smtClean="0"/>
              <a:t>. Praha: Academia, 2012, s. 5.</a:t>
            </a:r>
          </a:p>
          <a:p>
            <a:r>
              <a:rPr lang="cs-CZ" dirty="0" smtClean="0"/>
              <a:t>TOMAN, Václav. Cit. dílo, s. 2.</a:t>
            </a:r>
          </a:p>
          <a:p>
            <a:r>
              <a:rPr lang="cs-CZ" dirty="0" smtClean="0"/>
              <a:t>Viz též, Srov. </a:t>
            </a:r>
          </a:p>
          <a:p>
            <a:r>
              <a:rPr lang="cs-CZ" dirty="0" smtClean="0"/>
              <a:t>B.r. ; </a:t>
            </a:r>
            <a:r>
              <a:rPr lang="cs-CZ" dirty="0" err="1" smtClean="0"/>
              <a:t>b</a:t>
            </a:r>
            <a:r>
              <a:rPr lang="cs-CZ" dirty="0" smtClean="0"/>
              <a:t>. m. v., </a:t>
            </a:r>
            <a:r>
              <a:rPr lang="cs-CZ" dirty="0" err="1" smtClean="0"/>
              <a:t>nestránkovánp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Nepoužíváme: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Ibidem</a:t>
            </a:r>
            <a:r>
              <a:rPr lang="cs-CZ" dirty="0" smtClean="0"/>
              <a:t> ani </a:t>
            </a:r>
            <a:r>
              <a:rPr lang="cs-CZ" dirty="0" err="1" smtClean="0"/>
              <a:t>Ibid</a:t>
            </a:r>
            <a:r>
              <a:rPr lang="cs-CZ" dirty="0" smtClean="0"/>
              <a:t>, str., </a:t>
            </a:r>
          </a:p>
          <a:p>
            <a:r>
              <a:rPr lang="cs-CZ" dirty="0" err="1" smtClean="0"/>
              <a:t>Blablabla</a:t>
            </a:r>
            <a:r>
              <a:rPr lang="cs-CZ" dirty="0" smtClean="0"/>
              <a:t> (Novák, 2005, s. 25).</a:t>
            </a:r>
          </a:p>
          <a:p>
            <a:r>
              <a:rPr lang="cs-CZ" dirty="0" err="1" smtClean="0"/>
              <a:t>Blablabla</a:t>
            </a:r>
            <a:r>
              <a:rPr lang="cs-CZ" dirty="0" smtClean="0"/>
              <a:t> (Novák, 2005 : 25)</a:t>
            </a:r>
          </a:p>
          <a:p>
            <a:r>
              <a:rPr lang="cs-CZ" dirty="0" smtClean="0"/>
              <a:t>Nevysvětlovat obecně známé, cizí slova… Necitovat obecné encyklopedie, vůbec ne </a:t>
            </a:r>
            <a:r>
              <a:rPr lang="cs-CZ" dirty="0" err="1" smtClean="0"/>
              <a:t>wikipedii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/maximálně 3 úrovně/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1.</a:t>
            </a:r>
            <a:r>
              <a:rPr lang="cs-CZ" b="1" dirty="0" smtClean="0"/>
              <a:t>Nadpis 1. úrovně</a:t>
            </a:r>
          </a:p>
          <a:p>
            <a:r>
              <a:rPr lang="cs-CZ" dirty="0" smtClean="0"/>
              <a:t>1.1</a:t>
            </a:r>
            <a:r>
              <a:rPr lang="cs-CZ" b="1" i="1" dirty="0" smtClean="0"/>
              <a:t>Nadpis 2. úrovně</a:t>
            </a:r>
          </a:p>
          <a:p>
            <a:r>
              <a:rPr lang="cs-CZ" dirty="0" smtClean="0"/>
              <a:t>1.1.1</a:t>
            </a:r>
            <a:r>
              <a:rPr lang="cs-CZ" i="1" dirty="0" smtClean="0"/>
              <a:t>Nadpis 3. úrovně</a:t>
            </a:r>
          </a:p>
          <a:p>
            <a:r>
              <a:rPr lang="cs-CZ" dirty="0" smtClean="0"/>
              <a:t>1.1.2</a:t>
            </a:r>
            <a:r>
              <a:rPr lang="cs-CZ" i="1" dirty="0" smtClean="0"/>
              <a:t>Nadpis 3. úrovně</a:t>
            </a:r>
          </a:p>
          <a:p>
            <a:r>
              <a:rPr lang="cs-CZ" dirty="0" smtClean="0"/>
              <a:t>1.2</a:t>
            </a:r>
            <a:r>
              <a:rPr lang="cs-CZ" b="1" i="1" dirty="0" smtClean="0"/>
              <a:t>Nadpis 2. úrovně</a:t>
            </a:r>
          </a:p>
          <a:p>
            <a:r>
              <a:rPr lang="cs-CZ" dirty="0" smtClean="0"/>
              <a:t>1.2.1</a:t>
            </a:r>
            <a:r>
              <a:rPr lang="cs-CZ" i="1" dirty="0" smtClean="0"/>
              <a:t>Nadpis 3. úrovně</a:t>
            </a:r>
          </a:p>
          <a:p>
            <a:r>
              <a:rPr lang="cs-CZ" dirty="0" smtClean="0"/>
              <a:t>1.2.2</a:t>
            </a:r>
            <a:r>
              <a:rPr lang="cs-CZ" i="1" dirty="0" smtClean="0"/>
              <a:t>Nadpis 3. úrovně</a:t>
            </a:r>
          </a:p>
          <a:p>
            <a:r>
              <a:rPr lang="cs-CZ" dirty="0" smtClean="0"/>
              <a:t>1.2.3</a:t>
            </a:r>
            <a:r>
              <a:rPr lang="cs-CZ" i="1" dirty="0" smtClean="0"/>
              <a:t>Nadpis 3. úrovně</a:t>
            </a:r>
          </a:p>
          <a:p>
            <a:r>
              <a:rPr lang="cs-CZ" dirty="0" smtClean="0"/>
              <a:t>2.</a:t>
            </a:r>
            <a:r>
              <a:rPr lang="cs-CZ" b="1" dirty="0" smtClean="0"/>
              <a:t>Nadpis 1. úrovně</a:t>
            </a:r>
          </a:p>
          <a:p>
            <a:r>
              <a:rPr lang="cs-CZ" dirty="0" smtClean="0"/>
              <a:t>2.1</a:t>
            </a:r>
            <a:r>
              <a:rPr lang="cs-CZ" b="1" i="1" dirty="0" smtClean="0"/>
              <a:t>Nadpis 2. úrovně</a:t>
            </a:r>
          </a:p>
          <a:p>
            <a:r>
              <a:rPr lang="cs-CZ" dirty="0" smtClean="0"/>
              <a:t>2.2</a:t>
            </a:r>
            <a:r>
              <a:rPr lang="cs-CZ" b="1" i="1" dirty="0" smtClean="0"/>
              <a:t>Nadpis 2. úrovně</a:t>
            </a:r>
          </a:p>
          <a:p>
            <a:r>
              <a:rPr lang="cs-CZ" dirty="0" smtClean="0"/>
              <a:t>2.2.1</a:t>
            </a:r>
            <a:r>
              <a:rPr lang="cs-CZ" i="1" dirty="0" smtClean="0"/>
              <a:t>Nadpis 3. úrovně</a:t>
            </a:r>
          </a:p>
          <a:p>
            <a:r>
              <a:rPr lang="cs-CZ" dirty="0" smtClean="0"/>
              <a:t>2.2.2</a:t>
            </a:r>
            <a:r>
              <a:rPr lang="cs-CZ" i="1" dirty="0" smtClean="0"/>
              <a:t>Nadpis 3. úrovně</a:t>
            </a:r>
          </a:p>
          <a:p>
            <a:r>
              <a:rPr lang="cs-CZ" dirty="0" smtClean="0"/>
              <a:t>2.3</a:t>
            </a:r>
            <a:r>
              <a:rPr lang="cs-CZ" b="1" i="1" dirty="0" smtClean="0"/>
              <a:t>Nadpis 2. úrovně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a rejstřík</a:t>
            </a:r>
            <a:endParaRPr lang="cs-CZ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68760"/>
            <a:ext cx="777240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Než začnete psát, odpovězte na tyto otázky:</a:t>
            </a:r>
          </a:p>
          <a:p>
            <a:r>
              <a:rPr lang="cs-CZ" dirty="0" smtClean="0"/>
              <a:t>• </a:t>
            </a:r>
            <a:r>
              <a:rPr lang="cs-CZ" b="1" dirty="0" smtClean="0"/>
              <a:t>Co chcete sdělit</a:t>
            </a:r>
          </a:p>
          <a:p>
            <a:r>
              <a:rPr lang="cs-CZ" dirty="0" smtClean="0"/>
              <a:t>• </a:t>
            </a:r>
            <a:r>
              <a:rPr lang="cs-CZ" b="1" dirty="0" smtClean="0"/>
              <a:t>Komu to chcete sdělit</a:t>
            </a:r>
          </a:p>
          <a:p>
            <a:r>
              <a:rPr lang="pl-PL" dirty="0" smtClean="0"/>
              <a:t>• </a:t>
            </a:r>
            <a:r>
              <a:rPr lang="pl-PL" b="1" dirty="0" smtClean="0"/>
              <a:t>Proč mu to chcete sdělit</a:t>
            </a:r>
          </a:p>
          <a:p>
            <a:endParaRPr lang="pl-PL" b="1" dirty="0" smtClean="0"/>
          </a:p>
          <a:p>
            <a:r>
              <a:rPr lang="pl-PL" b="1" dirty="0" smtClean="0"/>
              <a:t>Dokud si jasně neodpovíte na otázky Co, Komu a Proč chci </a:t>
            </a:r>
            <a:r>
              <a:rPr lang="cs-CZ" b="1" dirty="0" smtClean="0"/>
              <a:t>sdělit, nezačínejte psát!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Citační norma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Knihovna ZČU</a:t>
            </a:r>
          </a:p>
          <a:p>
            <a:r>
              <a:rPr lang="cs-CZ" dirty="0" smtClean="0">
                <a:hlinkClick r:id="rId2"/>
              </a:rPr>
              <a:t>https://sites.google.com/site/novaiso690/home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Petr </a:t>
            </a:r>
            <a:r>
              <a:rPr lang="cs-CZ" dirty="0" err="1" smtClean="0"/>
              <a:t>Boldiš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boldis.cz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Citační automaty</a:t>
            </a:r>
            <a:endParaRPr lang="cs-CZ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5429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vzory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MONOGRAFIE</a:t>
            </a:r>
          </a:p>
          <a:p>
            <a:r>
              <a:rPr lang="cs-CZ" dirty="0" smtClean="0"/>
              <a:t>KROFTA, Kamil. </a:t>
            </a:r>
            <a:r>
              <a:rPr lang="cs-CZ" i="1" dirty="0" smtClean="0"/>
              <a:t>Diplomatický deník 1919 – 1922. </a:t>
            </a:r>
            <a:r>
              <a:rPr lang="cs-CZ" dirty="0" smtClean="0"/>
              <a:t>Praha : Historický ústav AV ČR, 2009. ISBN 978-80-7286-145-3. 388 s.</a:t>
            </a:r>
          </a:p>
          <a:p>
            <a:r>
              <a:rPr lang="cs-CZ" dirty="0" smtClean="0"/>
              <a:t>ČECHURA, Jaroslav – ČECHUROVÁ, Jana (</a:t>
            </a:r>
            <a:r>
              <a:rPr lang="cs-CZ" dirty="0" err="1" smtClean="0"/>
              <a:t>eds</a:t>
            </a:r>
            <a:r>
              <a:rPr lang="cs-CZ" dirty="0" smtClean="0"/>
              <a:t>.). </a:t>
            </a:r>
            <a:r>
              <a:rPr lang="cs-CZ" i="1" dirty="0" smtClean="0"/>
              <a:t>Korespondence Josefa Pekaře a Kamila </a:t>
            </a:r>
            <a:r>
              <a:rPr lang="cs-CZ" i="1" dirty="0" err="1" smtClean="0"/>
              <a:t>Krofty</a:t>
            </a:r>
            <a:r>
              <a:rPr lang="cs-CZ" dirty="0" smtClean="0"/>
              <a:t>. Praha : Karolinum, 1999. ISBN 978- 80-7184-652-X . 129 s.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vzory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ZAHRANIČNÍ MONOGRAFIE</a:t>
            </a:r>
          </a:p>
          <a:p>
            <a:r>
              <a:rPr lang="cs-CZ" dirty="0" smtClean="0"/>
              <a:t>FEYERABEND, Paul Karl. </a:t>
            </a:r>
            <a:r>
              <a:rPr lang="cs-CZ" i="1" dirty="0" smtClean="0"/>
              <a:t>Rozprava proti metodě</a:t>
            </a:r>
            <a:r>
              <a:rPr lang="cs-CZ" dirty="0" smtClean="0"/>
              <a:t>. Přeložil Jiří Fiala. Praha : Aurora, 2001. ISBN 80-7299-047-0. 224 s.</a:t>
            </a:r>
          </a:p>
          <a:p>
            <a:r>
              <a:rPr lang="cs-CZ" dirty="0" smtClean="0"/>
              <a:t>EVANS, Richard John. </a:t>
            </a:r>
            <a:r>
              <a:rPr lang="cs-CZ" i="1" dirty="0" smtClean="0"/>
              <a:t>In </a:t>
            </a:r>
            <a:r>
              <a:rPr lang="cs-CZ" i="1" dirty="0" err="1" smtClean="0"/>
              <a:t>Defence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History</a:t>
            </a:r>
            <a:r>
              <a:rPr lang="cs-CZ" i="1" dirty="0" smtClean="0"/>
              <a:t>.</a:t>
            </a:r>
            <a:r>
              <a:rPr lang="cs-CZ" dirty="0" smtClean="0"/>
              <a:t> London : Granta </a:t>
            </a:r>
            <a:r>
              <a:rPr lang="cs-CZ" dirty="0" err="1" smtClean="0"/>
              <a:t>Books</a:t>
            </a:r>
            <a:r>
              <a:rPr lang="cs-CZ" dirty="0" smtClean="0"/>
              <a:t>, 1997. ISBN 86207-395-3. 232 s.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Citační vzory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Stati ve sborníku a kapitoly v knize</a:t>
            </a:r>
          </a:p>
          <a:p>
            <a:r>
              <a:rPr lang="cs-CZ" dirty="0" smtClean="0"/>
              <a:t>KUNZ, Luděk. Muzeologické dílo Ladislava </a:t>
            </a:r>
            <a:r>
              <a:rPr lang="cs-CZ" dirty="0" err="1" smtClean="0"/>
              <a:t>Lábka</a:t>
            </a:r>
            <a:r>
              <a:rPr lang="cs-CZ" dirty="0" smtClean="0"/>
              <a:t> 1915 – 1963. In: BYSTRICKÝ, Vladimír (</a:t>
            </a:r>
            <a:r>
              <a:rPr lang="cs-CZ" dirty="0" err="1" smtClean="0"/>
              <a:t>ed</a:t>
            </a:r>
            <a:r>
              <a:rPr lang="cs-CZ" dirty="0" smtClean="0"/>
              <a:t>.). </a:t>
            </a:r>
            <a:r>
              <a:rPr lang="cs-CZ" i="1" dirty="0" smtClean="0"/>
              <a:t>Sborník Západočeského historického muzea v Plzni. Historie, </a:t>
            </a:r>
            <a:r>
              <a:rPr lang="cs-CZ" dirty="0" smtClean="0"/>
              <a:t>sv. 7</a:t>
            </a:r>
            <a:r>
              <a:rPr lang="cs-CZ" i="1" dirty="0" smtClean="0"/>
              <a:t>, </a:t>
            </a:r>
            <a:r>
              <a:rPr lang="cs-CZ" dirty="0" smtClean="0"/>
              <a:t>Plzeň : Západočeské nakladatelství, 1991. ISBN 80-85125-36-6; ISSN 0862-3597, s. 61 – 64.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Kapitola v knize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ZEMAN, Adolf. Městské knihy plzeňské. Městská registratura</a:t>
            </a:r>
            <a:r>
              <a:rPr lang="cs-CZ" i="1" dirty="0" smtClean="0"/>
              <a:t>. </a:t>
            </a:r>
            <a:r>
              <a:rPr lang="cs-CZ" dirty="0" smtClean="0"/>
              <a:t>In:</a:t>
            </a:r>
            <a:r>
              <a:rPr lang="cs-CZ" i="1" dirty="0" smtClean="0"/>
              <a:t> </a:t>
            </a:r>
            <a:r>
              <a:rPr lang="cs-CZ" dirty="0" smtClean="0"/>
              <a:t>BĚLOHLÁVEK, Miloslav –  MENTBERGER, Václav - ZEMAN, Adolf. </a:t>
            </a:r>
            <a:r>
              <a:rPr lang="cs-CZ" i="1" dirty="0" smtClean="0"/>
              <a:t>Městský archiv v Plzni: Průvodce po archivu.</a:t>
            </a:r>
            <a:r>
              <a:rPr lang="cs-CZ" dirty="0" smtClean="0"/>
              <a:t> Plzeň : Městský národní výbor, 1954. s. 76 – 107.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Citační vzory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PERIODIKA</a:t>
            </a:r>
          </a:p>
          <a:p>
            <a:r>
              <a:rPr lang="cs-CZ" dirty="0" smtClean="0"/>
              <a:t>FALTYS, Antonín. Plzeňsko, Karlovarsko nebo západní Čechy, </a:t>
            </a:r>
            <a:r>
              <a:rPr lang="cs-CZ" i="1" dirty="0" smtClean="0"/>
              <a:t>Minulostí Západočeského kraje</a:t>
            </a:r>
            <a:r>
              <a:rPr lang="cs-CZ" dirty="0" smtClean="0"/>
              <a:t>, 2008, </a:t>
            </a:r>
            <a:r>
              <a:rPr lang="cs-CZ" dirty="0" err="1" smtClean="0"/>
              <a:t>roč</a:t>
            </a:r>
            <a:r>
              <a:rPr lang="cs-CZ" dirty="0" smtClean="0"/>
              <a:t>. 3, č. 1, ISSN  2012-5648, s. 19 – 26.</a:t>
            </a:r>
          </a:p>
          <a:p>
            <a:r>
              <a:rPr lang="cs-CZ" dirty="0" smtClean="0"/>
              <a:t>ZEMAN, Adolf. Plzeňské rybnikářství v XV. až XIX. Století</a:t>
            </a:r>
            <a:r>
              <a:rPr lang="cs-CZ" i="1" dirty="0" smtClean="0"/>
              <a:t>,</a:t>
            </a:r>
            <a:r>
              <a:rPr lang="cs-CZ" dirty="0" smtClean="0"/>
              <a:t> </a:t>
            </a:r>
            <a:r>
              <a:rPr lang="cs-CZ" i="1" dirty="0" smtClean="0"/>
              <a:t>Časopis společnosti přátel starožitností</a:t>
            </a:r>
            <a:r>
              <a:rPr lang="cs-CZ" dirty="0" smtClean="0"/>
              <a:t>, 1957, </a:t>
            </a:r>
            <a:r>
              <a:rPr lang="cs-CZ" dirty="0" err="1" smtClean="0"/>
              <a:t>roč</a:t>
            </a:r>
            <a:r>
              <a:rPr lang="cs-CZ" dirty="0" smtClean="0"/>
              <a:t>. 65, č. 4, s. 8 – 18.</a:t>
            </a:r>
          </a:p>
          <a:p>
            <a:r>
              <a:rPr lang="cs-CZ" dirty="0" smtClean="0"/>
              <a:t>MENCL, Václav. Architektura předrománských Čech</a:t>
            </a:r>
            <a:r>
              <a:rPr lang="cs-CZ" i="1" dirty="0" smtClean="0"/>
              <a:t>, Umění, </a:t>
            </a:r>
            <a:r>
              <a:rPr lang="cs-CZ" dirty="0" smtClean="0"/>
              <a:t>1959, </a:t>
            </a:r>
            <a:r>
              <a:rPr lang="cs-CZ" dirty="0" err="1" smtClean="0"/>
              <a:t>roč</a:t>
            </a:r>
            <a:r>
              <a:rPr lang="cs-CZ" dirty="0" smtClean="0"/>
              <a:t>. 7, č. 3, s. 334 – 336. </a:t>
            </a:r>
          </a:p>
          <a:p>
            <a:r>
              <a:rPr lang="cs-CZ" dirty="0" smtClean="0"/>
              <a:t>MACHÁČEK, Fridolín. O podstatě chodské pře. </a:t>
            </a:r>
            <a:r>
              <a:rPr lang="cs-CZ" i="1" dirty="0" smtClean="0"/>
              <a:t>Život Plzeňska</a:t>
            </a:r>
            <a:r>
              <a:rPr lang="cs-CZ" dirty="0" smtClean="0"/>
              <a:t>, 1951, </a:t>
            </a:r>
            <a:r>
              <a:rPr lang="cs-CZ" dirty="0" err="1" smtClean="0"/>
              <a:t>roč</a:t>
            </a:r>
            <a:r>
              <a:rPr lang="cs-CZ" dirty="0" smtClean="0"/>
              <a:t>. 2, č. 2, s. 24 – 26.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Citační vzory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Internetové zdroje</a:t>
            </a:r>
          </a:p>
          <a:p>
            <a:r>
              <a:rPr lang="cs-CZ" dirty="0" smtClean="0"/>
              <a:t>Stránky </a:t>
            </a:r>
            <a:r>
              <a:rPr lang="cs-CZ" i="1" dirty="0" smtClean="0"/>
              <a:t>Židovského muzea </a:t>
            </a:r>
            <a:r>
              <a:rPr lang="cs-CZ" i="1" dirty="0" err="1" smtClean="0"/>
              <a:t>vPraze</a:t>
            </a:r>
            <a:r>
              <a:rPr lang="cs-CZ" dirty="0" smtClean="0"/>
              <a:t>.  [Online].</a:t>
            </a:r>
          </a:p>
          <a:p>
            <a:r>
              <a:rPr lang="cs-CZ" dirty="0" smtClean="0"/>
              <a:t>Dostupné z www: &lt;</a:t>
            </a:r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jewishmuseum.cz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restit.htm</a:t>
            </a:r>
            <a:r>
              <a:rPr lang="cs-CZ" dirty="0" smtClean="0"/>
              <a:t>&gt; </a:t>
            </a:r>
          </a:p>
          <a:p>
            <a:r>
              <a:rPr lang="cs-CZ" dirty="0" smtClean="0"/>
              <a:t>[Cit. dne 2011-10-02].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Citační vzory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Denní tisk</a:t>
            </a:r>
          </a:p>
          <a:p>
            <a:r>
              <a:rPr lang="cs-CZ" dirty="0" smtClean="0"/>
              <a:t>DOUŠA,  Jaroslav. Čtyři kilometry vzácných písemností,  </a:t>
            </a:r>
            <a:r>
              <a:rPr lang="cs-CZ" i="1" dirty="0" smtClean="0"/>
              <a:t>Plzeňský deník</a:t>
            </a:r>
            <a:r>
              <a:rPr lang="cs-CZ" dirty="0" smtClean="0"/>
              <a:t>, 8. 10. 1993, s. 11.</a:t>
            </a:r>
          </a:p>
          <a:p>
            <a:r>
              <a:rPr lang="cs-CZ" dirty="0" smtClean="0"/>
              <a:t>SUCHÁ, Milada. Z historie plzeňského knihovnictví, </a:t>
            </a:r>
            <a:r>
              <a:rPr lang="cs-CZ" i="1" dirty="0" smtClean="0"/>
              <a:t>Kulturní přehled</a:t>
            </a:r>
            <a:r>
              <a:rPr lang="cs-CZ" dirty="0" smtClean="0"/>
              <a:t>, březen 1961, nestránkováno.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Archiv města Plzně, fond OS Adolf Zeman, </a:t>
            </a:r>
            <a:r>
              <a:rPr lang="cs-CZ" dirty="0" err="1" smtClean="0"/>
              <a:t>inv</a:t>
            </a:r>
            <a:r>
              <a:rPr lang="cs-CZ" dirty="0" smtClean="0"/>
              <a:t>. č. 5 , Vysvědčení z 5. třídy.</a:t>
            </a:r>
          </a:p>
          <a:p>
            <a:endParaRPr lang="cs-CZ" dirty="0" smtClean="0"/>
          </a:p>
          <a:p>
            <a:r>
              <a:rPr lang="cs-CZ" dirty="0" smtClean="0"/>
              <a:t>Archiv města Brna</a:t>
            </a:r>
          </a:p>
          <a:p>
            <a:r>
              <a:rPr lang="cs-CZ" dirty="0" smtClean="0"/>
              <a:t> fond B 1/39 – kartotéka domovského práva - karta na jméno Bruno </a:t>
            </a:r>
            <a:r>
              <a:rPr lang="cs-CZ" dirty="0" err="1" smtClean="0"/>
              <a:t>Graus</a:t>
            </a:r>
            <a:r>
              <a:rPr lang="cs-CZ" dirty="0" smtClean="0"/>
              <a:t> a karta na jméno Josef </a:t>
            </a:r>
            <a:r>
              <a:rPr lang="cs-CZ" dirty="0" err="1" smtClean="0"/>
              <a:t>Graus</a:t>
            </a:r>
            <a:r>
              <a:rPr lang="cs-CZ" dirty="0" smtClean="0"/>
              <a:t>.</a:t>
            </a:r>
          </a:p>
          <a:p>
            <a:r>
              <a:rPr lang="cs-CZ" dirty="0" smtClean="0"/>
              <a:t>fond N 46 – Německé gymnázium Brno, Komenského nám. 6 – </a:t>
            </a:r>
            <a:r>
              <a:rPr lang="cs-CZ" dirty="0" err="1" smtClean="0"/>
              <a:t>inv</a:t>
            </a:r>
            <a:r>
              <a:rPr lang="cs-CZ" dirty="0" smtClean="0"/>
              <a:t>. č. 5587,  Třídní katalog z r. 1932/33, I.a tř. </a:t>
            </a:r>
          </a:p>
          <a:p>
            <a:r>
              <a:rPr lang="cs-CZ" dirty="0" smtClean="0"/>
              <a:t>fond M 111 – Spolkové židovské reformní reálné gymnázium v Brně, </a:t>
            </a:r>
            <a:r>
              <a:rPr lang="cs-CZ" dirty="0" err="1" smtClean="0"/>
              <a:t>Hybešova</a:t>
            </a:r>
            <a:r>
              <a:rPr lang="cs-CZ" dirty="0" smtClean="0"/>
              <a:t> ul. – </a:t>
            </a:r>
            <a:r>
              <a:rPr lang="cs-CZ" dirty="0" err="1" smtClean="0"/>
              <a:t>inv</a:t>
            </a:r>
            <a:r>
              <a:rPr lang="cs-CZ" dirty="0" smtClean="0"/>
              <a:t>. č. 8, Hlavní katalog z r. 1935/36.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vědeckého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Seminární a závěrečné práce (bakalářské, diplomové, disertační…)</a:t>
            </a:r>
          </a:p>
          <a:p>
            <a:r>
              <a:rPr lang="cs-CZ" dirty="0" smtClean="0"/>
              <a:t>Odborný článek (v odborném časopisu, i elektronickém, příspěvek v konferenčním sborníku…)</a:t>
            </a:r>
          </a:p>
          <a:p>
            <a:r>
              <a:rPr lang="cs-CZ" dirty="0" smtClean="0"/>
              <a:t>Recenze</a:t>
            </a:r>
          </a:p>
          <a:p>
            <a:r>
              <a:rPr lang="cs-CZ" dirty="0" smtClean="0"/>
              <a:t>Poster</a:t>
            </a:r>
          </a:p>
          <a:p>
            <a:r>
              <a:rPr lang="cs-CZ" dirty="0" smtClean="0"/>
              <a:t>Přednáška</a:t>
            </a:r>
          </a:p>
          <a:p>
            <a:r>
              <a:rPr lang="cs-CZ" dirty="0" smtClean="0"/>
              <a:t>Studie</a:t>
            </a:r>
          </a:p>
          <a:p>
            <a:r>
              <a:rPr lang="cs-CZ" dirty="0" smtClean="0"/>
              <a:t>Monografie (kolektivní monografie)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ORÁLNÍ PRAMENY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Poznámka pod čarou:</a:t>
            </a:r>
          </a:p>
          <a:p>
            <a:r>
              <a:rPr lang="cs-CZ" dirty="0" smtClean="0"/>
              <a:t> Rozhovor s </a:t>
            </a:r>
            <a:r>
              <a:rPr lang="cs-CZ" dirty="0" err="1" smtClean="0"/>
              <a:t>Kolomanem</a:t>
            </a:r>
            <a:r>
              <a:rPr lang="cs-CZ" dirty="0" smtClean="0"/>
              <a:t> </a:t>
            </a:r>
            <a:r>
              <a:rPr lang="cs-CZ" dirty="0" err="1" smtClean="0"/>
              <a:t>Gajanem</a:t>
            </a:r>
            <a:r>
              <a:rPr lang="cs-CZ" dirty="0" smtClean="0"/>
              <a:t> ze dne 20. 6. 2009.</a:t>
            </a:r>
          </a:p>
          <a:p>
            <a:r>
              <a:rPr lang="cs-CZ" dirty="0" smtClean="0"/>
              <a:t>V seznamu pramenů:</a:t>
            </a:r>
          </a:p>
          <a:p>
            <a:r>
              <a:rPr lang="cs-CZ" dirty="0" smtClean="0"/>
              <a:t>Rozhovory s </a:t>
            </a:r>
            <a:r>
              <a:rPr lang="cs-CZ" dirty="0" err="1" smtClean="0"/>
              <a:t>Kolomanem</a:t>
            </a:r>
            <a:r>
              <a:rPr lang="cs-CZ" dirty="0" smtClean="0"/>
              <a:t> </a:t>
            </a:r>
            <a:r>
              <a:rPr lang="cs-CZ" dirty="0" err="1" smtClean="0"/>
              <a:t>Gajanem</a:t>
            </a:r>
            <a:r>
              <a:rPr lang="cs-CZ" dirty="0" smtClean="0"/>
              <a:t> (nar. 2016), spolužákem Františka </a:t>
            </a:r>
            <a:r>
              <a:rPr lang="cs-CZ" dirty="0" err="1" smtClean="0"/>
              <a:t>Grause</a:t>
            </a:r>
            <a:r>
              <a:rPr lang="cs-CZ" dirty="0" smtClean="0"/>
              <a:t>; vedla Naděžda Morávková ve dnech 20. 6., 27. 6., 30. 8. a 10. 9. 2009. Záznam a přepis rozhovoru – archiv autorky.</a:t>
            </a:r>
          </a:p>
          <a:p>
            <a:r>
              <a:rPr lang="cs-CZ" dirty="0" smtClean="0"/>
              <a:t>Vzpomínky </a:t>
            </a:r>
            <a:r>
              <a:rPr lang="cs-CZ" dirty="0" err="1" smtClean="0"/>
              <a:t>Kolomana</a:t>
            </a:r>
            <a:r>
              <a:rPr lang="cs-CZ" dirty="0" smtClean="0"/>
              <a:t> </a:t>
            </a:r>
            <a:r>
              <a:rPr lang="cs-CZ" dirty="0" err="1" smtClean="0"/>
              <a:t>Gajana</a:t>
            </a:r>
            <a:r>
              <a:rPr lang="cs-CZ" dirty="0" smtClean="0"/>
              <a:t> (nar. 2016). Záznam  a přepis v archivu </a:t>
            </a:r>
            <a:r>
              <a:rPr lang="cs-CZ" dirty="0" err="1" smtClean="0"/>
              <a:t>arutorky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 na 3P : </a:t>
            </a:r>
            <a:r>
              <a:rPr lang="cs-CZ" dirty="0" err="1" smtClean="0"/>
              <a:t>prokrastinaci</a:t>
            </a:r>
            <a:r>
              <a:rPr lang="cs-CZ" dirty="0" smtClean="0"/>
              <a:t>, plagiátorství a pravopis!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http://knihovna.</a:t>
            </a:r>
            <a:r>
              <a:rPr lang="cs-CZ" dirty="0" err="1" smtClean="0">
                <a:hlinkClick r:id="rId2"/>
              </a:rPr>
              <a:t>zcu.cz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kvalifikacni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prace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936104"/>
          </a:xfrm>
        </p:spPr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124744"/>
            <a:ext cx="7772400" cy="523081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J. Marek, O historismu a dějepisectví; </a:t>
            </a:r>
          </a:p>
          <a:p>
            <a:r>
              <a:rPr lang="cs-CZ" dirty="0" err="1" smtClean="0"/>
              <a:t>Telling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Truth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; </a:t>
            </a:r>
          </a:p>
          <a:p>
            <a:r>
              <a:rPr lang="cs-CZ" dirty="0" smtClean="0"/>
              <a:t>Američané v západních Čechách v roce 1945</a:t>
            </a:r>
            <a:r>
              <a:rPr lang="cs-CZ" i="1" dirty="0" smtClean="0"/>
              <a:t>;</a:t>
            </a:r>
          </a:p>
          <a:p>
            <a:r>
              <a:rPr lang="cs-CZ" dirty="0" smtClean="0"/>
              <a:t> Viktor Viktora - Sborník Univerzita v novém </a:t>
            </a:r>
            <a:r>
              <a:rPr lang="cs-CZ" dirty="0" err="1" smtClean="0"/>
              <a:t>mileniu</a:t>
            </a:r>
            <a:r>
              <a:rPr lang="cs-CZ" dirty="0" smtClean="0"/>
              <a:t>;</a:t>
            </a:r>
          </a:p>
          <a:p>
            <a:r>
              <a:rPr lang="cs-CZ" dirty="0" smtClean="0"/>
              <a:t>M. Bělohlávek. Řád německých rytířů v Plzni do válek husitských;</a:t>
            </a:r>
          </a:p>
          <a:p>
            <a:r>
              <a:rPr lang="cs-CZ" dirty="0" err="1" smtClean="0"/>
              <a:t>Iggers</a:t>
            </a:r>
            <a:r>
              <a:rPr lang="cs-CZ" dirty="0" smtClean="0"/>
              <a:t>. </a:t>
            </a:r>
            <a:r>
              <a:rPr lang="cs-CZ" dirty="0" err="1" smtClean="0"/>
              <a:t>Historiography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Twenties</a:t>
            </a:r>
            <a:r>
              <a:rPr lang="cs-CZ" dirty="0" smtClean="0"/>
              <a:t> </a:t>
            </a:r>
            <a:r>
              <a:rPr lang="cs-CZ" dirty="0" err="1" smtClean="0"/>
              <a:t>Century</a:t>
            </a:r>
            <a:r>
              <a:rPr lang="cs-CZ" dirty="0" smtClean="0"/>
              <a:t>;</a:t>
            </a:r>
          </a:p>
          <a:p>
            <a:r>
              <a:rPr lang="cs-CZ" dirty="0" smtClean="0"/>
              <a:t>Vaníček - František </a:t>
            </a:r>
            <a:r>
              <a:rPr lang="cs-CZ" dirty="0" err="1" smtClean="0"/>
              <a:t>Graus</a:t>
            </a:r>
            <a:r>
              <a:rPr lang="cs-CZ" dirty="0" smtClean="0"/>
              <a:t> jako ambivalentní symbol rozporné cesty české historiografie. In: Beneš, Jiroušek, </a:t>
            </a:r>
            <a:r>
              <a:rPr lang="cs-CZ" dirty="0" err="1" smtClean="0"/>
              <a:t>Kostlán</a:t>
            </a:r>
            <a:r>
              <a:rPr lang="cs-CZ" dirty="0" smtClean="0"/>
              <a:t>, František </a:t>
            </a:r>
            <a:r>
              <a:rPr lang="cs-CZ" dirty="0" err="1" smtClean="0"/>
              <a:t>Graus</a:t>
            </a:r>
            <a:r>
              <a:rPr lang="cs-CZ" dirty="0" smtClean="0"/>
              <a:t> - Člověk a historik;</a:t>
            </a:r>
          </a:p>
          <a:p>
            <a:r>
              <a:rPr lang="cs-CZ" dirty="0" smtClean="0"/>
              <a:t>Sbírka zákonů online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 -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MAREK, Jaroslav. </a:t>
            </a:r>
            <a:r>
              <a:rPr lang="cs-CZ" i="1" dirty="0" smtClean="0"/>
              <a:t>O historismu a dějepisectví</a:t>
            </a:r>
            <a:r>
              <a:rPr lang="cs-CZ" dirty="0" smtClean="0"/>
              <a:t>. Praha : Academia, 1992. ISBN 80-200-0284-7.</a:t>
            </a:r>
          </a:p>
          <a:p>
            <a:r>
              <a:rPr lang="cs-CZ" dirty="0" smtClean="0"/>
              <a:t>APPLEBY, </a:t>
            </a:r>
            <a:r>
              <a:rPr lang="cs-CZ" dirty="0" err="1" smtClean="0"/>
              <a:t>Joyce</a:t>
            </a:r>
            <a:r>
              <a:rPr lang="cs-CZ" dirty="0" smtClean="0"/>
              <a:t> – HUNT, </a:t>
            </a:r>
            <a:r>
              <a:rPr lang="cs-CZ" dirty="0" err="1" smtClean="0"/>
              <a:t>Lynn</a:t>
            </a:r>
            <a:r>
              <a:rPr lang="cs-CZ" dirty="0" smtClean="0"/>
              <a:t> – JACOB, Margaret. </a:t>
            </a:r>
            <a:r>
              <a:rPr lang="cs-CZ" i="1" dirty="0" err="1" smtClean="0"/>
              <a:t>Telling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Truth</a:t>
            </a:r>
            <a:r>
              <a:rPr lang="cs-CZ" i="1" dirty="0" smtClean="0"/>
              <a:t> </a:t>
            </a:r>
            <a:r>
              <a:rPr lang="cs-CZ" i="1" dirty="0" err="1" smtClean="0"/>
              <a:t>about</a:t>
            </a:r>
            <a:r>
              <a:rPr lang="cs-CZ" i="1" dirty="0" smtClean="0"/>
              <a:t> </a:t>
            </a:r>
            <a:r>
              <a:rPr lang="cs-CZ" i="1" dirty="0" err="1" smtClean="0"/>
              <a:t>History</a:t>
            </a:r>
            <a:r>
              <a:rPr lang="cs-CZ" dirty="0" smtClean="0"/>
              <a:t>. New York : W.W. </a:t>
            </a:r>
            <a:r>
              <a:rPr lang="cs-CZ" dirty="0" err="1" smtClean="0"/>
              <a:t>Norton</a:t>
            </a:r>
            <a:r>
              <a:rPr lang="cs-CZ" dirty="0" smtClean="0"/>
              <a:t> &amp; </a:t>
            </a:r>
            <a:r>
              <a:rPr lang="cs-CZ" dirty="0" err="1" smtClean="0"/>
              <a:t>Company</a:t>
            </a:r>
            <a:r>
              <a:rPr lang="cs-CZ" dirty="0" smtClean="0"/>
              <a:t>, 1994. ISBN 0-393-31286-0.</a:t>
            </a:r>
          </a:p>
          <a:p>
            <a:r>
              <a:rPr lang="cs-CZ" dirty="0" smtClean="0"/>
              <a:t>BARTOŠEK, Karel – PICHLÍK, Karel. </a:t>
            </a:r>
            <a:r>
              <a:rPr lang="cs-CZ" i="1" dirty="0" smtClean="0"/>
              <a:t>Američané v západních Čechách v roce 1945.</a:t>
            </a:r>
            <a:r>
              <a:rPr lang="cs-CZ" dirty="0" smtClean="0"/>
              <a:t> Praha : Mladá fronta, 1953.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Cvičení-řešení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VIKTORA, Viktor. Sborník Univerzita v novém </a:t>
            </a:r>
            <a:r>
              <a:rPr lang="cs-CZ" dirty="0" err="1" smtClean="0"/>
              <a:t>mileniu</a:t>
            </a:r>
            <a:r>
              <a:rPr lang="cs-CZ" dirty="0" smtClean="0"/>
              <a:t>,  </a:t>
            </a:r>
            <a:r>
              <a:rPr lang="cs-CZ" i="1" dirty="0" smtClean="0"/>
              <a:t>PLŽ</a:t>
            </a:r>
            <a:r>
              <a:rPr lang="cs-CZ" dirty="0" smtClean="0"/>
              <a:t>, 2005, </a:t>
            </a:r>
            <a:r>
              <a:rPr lang="cs-CZ" dirty="0" err="1" smtClean="0"/>
              <a:t>roč</a:t>
            </a:r>
            <a:r>
              <a:rPr lang="cs-CZ" dirty="0" smtClean="0"/>
              <a:t>. 4, č. 12, ISSN 1213-9890, s. 30.</a:t>
            </a:r>
          </a:p>
          <a:p>
            <a:r>
              <a:rPr lang="cs-CZ" dirty="0" smtClean="0"/>
              <a:t>BĚLOHLÁVEK, Miloslav. Řád německých rytířů v Plzni do válek husitských, </a:t>
            </a:r>
            <a:r>
              <a:rPr lang="cs-CZ" i="1" dirty="0" smtClean="0"/>
              <a:t>Minulostí Plzně a Plzeňska</a:t>
            </a:r>
            <a:r>
              <a:rPr lang="cs-CZ" dirty="0" smtClean="0"/>
              <a:t>, 1958, </a:t>
            </a:r>
            <a:r>
              <a:rPr lang="cs-CZ" dirty="0" err="1" smtClean="0"/>
              <a:t>roč</a:t>
            </a:r>
            <a:r>
              <a:rPr lang="cs-CZ" dirty="0" smtClean="0"/>
              <a:t>. 1, s. 7-29.</a:t>
            </a:r>
          </a:p>
          <a:p>
            <a:r>
              <a:rPr lang="cs-CZ" dirty="0" smtClean="0"/>
              <a:t>IGGERS, </a:t>
            </a:r>
            <a:r>
              <a:rPr lang="cs-CZ" dirty="0" err="1" smtClean="0"/>
              <a:t>Georg</a:t>
            </a:r>
            <a:r>
              <a:rPr lang="cs-CZ" dirty="0" smtClean="0"/>
              <a:t> </a:t>
            </a:r>
            <a:r>
              <a:rPr lang="cs-CZ" dirty="0" err="1" smtClean="0"/>
              <a:t>Gerson</a:t>
            </a:r>
            <a:r>
              <a:rPr lang="cs-CZ" dirty="0" smtClean="0"/>
              <a:t>. </a:t>
            </a:r>
            <a:r>
              <a:rPr lang="cs-CZ" i="1" dirty="0" err="1" smtClean="0"/>
              <a:t>Historiography</a:t>
            </a:r>
            <a:r>
              <a:rPr lang="cs-CZ" i="1" dirty="0" smtClean="0"/>
              <a:t> in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Twenties</a:t>
            </a:r>
            <a:r>
              <a:rPr lang="cs-CZ" i="1" dirty="0" smtClean="0"/>
              <a:t> </a:t>
            </a:r>
            <a:r>
              <a:rPr lang="cs-CZ" i="1" dirty="0" err="1" smtClean="0"/>
              <a:t>Century</a:t>
            </a:r>
            <a:r>
              <a:rPr lang="cs-CZ" i="1" dirty="0" smtClean="0"/>
              <a:t>: </a:t>
            </a:r>
            <a:r>
              <a:rPr lang="cs-CZ" i="1" dirty="0" err="1" smtClean="0"/>
              <a:t>From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Objectivity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Postmodern</a:t>
            </a:r>
            <a:r>
              <a:rPr lang="cs-CZ" i="1" dirty="0" smtClean="0"/>
              <a:t> </a:t>
            </a:r>
            <a:r>
              <a:rPr lang="cs-CZ" i="1" dirty="0" err="1" smtClean="0"/>
              <a:t>Challenge</a:t>
            </a:r>
            <a:r>
              <a:rPr lang="cs-CZ" i="1" dirty="0" smtClean="0"/>
              <a:t>. </a:t>
            </a:r>
            <a:r>
              <a:rPr lang="cs-CZ" dirty="0" err="1" smtClean="0"/>
              <a:t>Wesleyan</a:t>
            </a:r>
            <a:r>
              <a:rPr lang="cs-CZ" dirty="0" smtClean="0"/>
              <a:t> : University </a:t>
            </a:r>
            <a:r>
              <a:rPr lang="cs-CZ" dirty="0" err="1" smtClean="0"/>
              <a:t>Press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New </a:t>
            </a:r>
            <a:r>
              <a:rPr lang="cs-CZ" dirty="0" err="1" smtClean="0"/>
              <a:t>England</a:t>
            </a:r>
            <a:r>
              <a:rPr lang="cs-CZ" dirty="0" smtClean="0"/>
              <a:t>, 1997. ISBN 08195667663.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Cvičení-řešení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VANÍČEK, Vratislav. František </a:t>
            </a:r>
            <a:r>
              <a:rPr lang="cs-CZ" dirty="0" err="1" smtClean="0"/>
              <a:t>Graus</a:t>
            </a:r>
            <a:r>
              <a:rPr lang="cs-CZ" dirty="0" smtClean="0"/>
              <a:t> jako ambivalentní symbol rozporné cesty české historiografie. In: BENEŠ, Zdeněk - JIROUŠEK, Bohumil - KOSTLÁN, Antonín (</a:t>
            </a:r>
            <a:r>
              <a:rPr lang="cs-CZ" dirty="0" err="1" smtClean="0"/>
              <a:t>eds</a:t>
            </a:r>
            <a:r>
              <a:rPr lang="cs-CZ" dirty="0" smtClean="0"/>
              <a:t>.). </a:t>
            </a:r>
            <a:r>
              <a:rPr lang="cs-CZ" i="1" dirty="0" smtClean="0"/>
              <a:t>František </a:t>
            </a:r>
            <a:r>
              <a:rPr lang="cs-CZ" i="1" dirty="0" err="1" smtClean="0"/>
              <a:t>Graus</a:t>
            </a:r>
            <a:r>
              <a:rPr lang="cs-CZ" i="1" dirty="0" smtClean="0"/>
              <a:t> - Člověk a historik : Sborník z pracovního semináře Výzkumného centra pro dějiny vědy konaného 10. 12. 2002</a:t>
            </a:r>
            <a:r>
              <a:rPr lang="cs-CZ" dirty="0" smtClean="0"/>
              <a:t>. Praha : Výzkumné centrum pro dějiny vědy, 2004. ISBN 80-7285-026-1, s. 133 - 134.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Cvičení-řešení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Sbírka zákonů ČR.</a:t>
            </a:r>
            <a:r>
              <a:rPr lang="cs-CZ" dirty="0" smtClean="0"/>
              <a:t> [Online].</a:t>
            </a:r>
          </a:p>
          <a:p>
            <a:r>
              <a:rPr lang="cs-CZ" dirty="0" smtClean="0"/>
              <a:t>Dostupné z www: &lt; </a:t>
            </a:r>
            <a:r>
              <a:rPr lang="cs-CZ" u="sng" dirty="0" smtClean="0">
                <a:hlinkClick r:id="rId2"/>
              </a:rPr>
              <a:t>http://lexdata.zcu.cz/</a:t>
            </a:r>
            <a:r>
              <a:rPr lang="cs-CZ" dirty="0" smtClean="0"/>
              <a:t>&gt; </a:t>
            </a:r>
          </a:p>
          <a:p>
            <a:r>
              <a:rPr lang="cs-CZ" dirty="0" smtClean="0"/>
              <a:t>[Cit. dne 201č-16-10].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Periodika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RIV body (rejstřík informací o výsledcích), Seznam </a:t>
            </a:r>
            <a:r>
              <a:rPr lang="cs-CZ" dirty="0" err="1" smtClean="0"/>
              <a:t>neimpaktovaných</a:t>
            </a:r>
            <a:r>
              <a:rPr lang="cs-CZ" dirty="0" smtClean="0"/>
              <a:t> recenzovaných časopisů v ČR</a:t>
            </a:r>
          </a:p>
          <a:p>
            <a:r>
              <a:rPr lang="cs-CZ" dirty="0" smtClean="0"/>
              <a:t>Rada pro výzkum, vývoj a inovace Úřadu vlády (hodnocení </a:t>
            </a:r>
            <a:r>
              <a:rPr lang="cs-CZ" dirty="0" err="1" smtClean="0"/>
              <a:t>VaVaI</a:t>
            </a:r>
            <a:r>
              <a:rPr lang="cs-CZ" dirty="0" smtClean="0"/>
              <a:t>)</a:t>
            </a: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vyzkum.cz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FrontAktualita.aspx</a:t>
            </a:r>
            <a:r>
              <a:rPr lang="cs-CZ" dirty="0" smtClean="0">
                <a:hlinkClick r:id="rId2"/>
              </a:rPr>
              <a:t>?aktualita=707755</a:t>
            </a:r>
            <a:endParaRPr lang="cs-CZ" dirty="0" smtClean="0"/>
          </a:p>
          <a:p>
            <a:r>
              <a:rPr lang="cs-CZ" dirty="0" smtClean="0"/>
              <a:t> mezinárodní databáze jako </a:t>
            </a:r>
            <a:r>
              <a:rPr lang="cs-CZ" dirty="0" err="1" smtClean="0"/>
              <a:t>WoS</a:t>
            </a:r>
            <a:r>
              <a:rPr lang="cs-CZ" dirty="0" smtClean="0"/>
              <a:t>, SCOPUS, ERIH, </a:t>
            </a:r>
            <a:r>
              <a:rPr lang="cs-CZ" dirty="0" err="1" smtClean="0"/>
              <a:t>ProQuest</a:t>
            </a:r>
            <a:r>
              <a:rPr lang="cs-CZ" dirty="0" smtClean="0"/>
              <a:t>, JSTOR, EBSCO, ČBDB…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periodika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oravko\Desktop\cch-1-2014_180x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2060574"/>
            <a:ext cx="1086197" cy="1656458"/>
          </a:xfrm>
          <a:prstGeom prst="rect">
            <a:avLst/>
          </a:prstGeom>
          <a:noFill/>
        </p:spPr>
      </p:pic>
      <p:pic>
        <p:nvPicPr>
          <p:cNvPr id="1027" name="Picture 3" descr="C:\Users\moravko\Desktop\md-21-1-2013_179x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546100" cy="811212"/>
          </a:xfrm>
          <a:prstGeom prst="rect">
            <a:avLst/>
          </a:prstGeom>
          <a:noFill/>
        </p:spPr>
      </p:pic>
      <p:pic>
        <p:nvPicPr>
          <p:cNvPr id="1028" name="Picture 4" descr="C:\Users\moravko\Desktop\mhb-16-1-2013_184x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861048"/>
            <a:ext cx="560388" cy="808038"/>
          </a:xfrm>
          <a:prstGeom prst="rect">
            <a:avLst/>
          </a:prstGeom>
          <a:noFill/>
        </p:spPr>
      </p:pic>
      <p:pic>
        <p:nvPicPr>
          <p:cNvPr id="1029" name="Picture 5" descr="C:\Users\moravko\Desktop\historica132008m_190x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6075" y="2797175"/>
            <a:ext cx="579438" cy="808038"/>
          </a:xfrm>
          <a:prstGeom prst="rect">
            <a:avLst/>
          </a:prstGeom>
          <a:noFill/>
        </p:spPr>
      </p:pic>
      <p:pic>
        <p:nvPicPr>
          <p:cNvPr id="1030" name="Picture 6" descr="C:\Users\moravko\Desktop\obdvt131_10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797152"/>
            <a:ext cx="952500" cy="1362075"/>
          </a:xfrm>
          <a:prstGeom prst="rect">
            <a:avLst/>
          </a:prstGeom>
          <a:noFill/>
        </p:spPr>
      </p:pic>
      <p:pic>
        <p:nvPicPr>
          <p:cNvPr id="1031" name="Picture 7" descr="C:\Users\moravko\Desktop\sd_2014_01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844824"/>
            <a:ext cx="936104" cy="1512168"/>
          </a:xfrm>
          <a:prstGeom prst="rect">
            <a:avLst/>
          </a:prstGeom>
          <a:noFill/>
        </p:spPr>
      </p:pic>
      <p:pic>
        <p:nvPicPr>
          <p:cNvPr id="1032" name="Picture 8" descr="C:\Users\moravko\Desktop\2014-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348880"/>
            <a:ext cx="1333500" cy="1704975"/>
          </a:xfrm>
          <a:prstGeom prst="rect">
            <a:avLst/>
          </a:prstGeom>
          <a:noFill/>
        </p:spPr>
      </p:pic>
      <p:pic>
        <p:nvPicPr>
          <p:cNvPr id="1033" name="Picture 9" descr="C:\Users\moravko\Desktop\cover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89188" y="3916363"/>
            <a:ext cx="1266825" cy="1666875"/>
          </a:xfrm>
          <a:prstGeom prst="rect">
            <a:avLst/>
          </a:prstGeom>
          <a:noFill/>
        </p:spPr>
      </p:pic>
      <p:pic>
        <p:nvPicPr>
          <p:cNvPr id="1034" name="Picture 10" descr="C:\Users\moravko\Desktop\1.cover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16800" y="3509963"/>
            <a:ext cx="1066800" cy="1666875"/>
          </a:xfrm>
          <a:prstGeom prst="rect">
            <a:avLst/>
          </a:prstGeom>
          <a:noFill/>
        </p:spPr>
      </p:pic>
      <p:pic>
        <p:nvPicPr>
          <p:cNvPr id="1035" name="Picture 11" descr="C:\Users\moravko\Desktop\cover (1)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92550" y="3916363"/>
            <a:ext cx="1104900" cy="1666875"/>
          </a:xfrm>
          <a:prstGeom prst="rect">
            <a:avLst/>
          </a:prstGeom>
          <a:noFill/>
        </p:spPr>
      </p:pic>
      <p:pic>
        <p:nvPicPr>
          <p:cNvPr id="1036" name="Picture 12" descr="C:\Users\moravko\Desktop\cover (2)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2060848"/>
            <a:ext cx="1076325" cy="1666875"/>
          </a:xfrm>
          <a:prstGeom prst="rect">
            <a:avLst/>
          </a:prstGeom>
          <a:noFill/>
        </p:spPr>
      </p:pic>
      <p:pic>
        <p:nvPicPr>
          <p:cNvPr id="1037" name="Picture 13" descr="C:\Users\moravko\Desktop\s0018261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30800" y="4653136"/>
            <a:ext cx="1025376" cy="1639714"/>
          </a:xfrm>
          <a:prstGeom prst="rect">
            <a:avLst/>
          </a:prstGeom>
          <a:noFill/>
        </p:spPr>
      </p:pic>
      <p:pic>
        <p:nvPicPr>
          <p:cNvPr id="1038" name="Picture 14" descr="C:\Users\moravko\Desktop\ANNA_693_L2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8184" y="3933056"/>
            <a:ext cx="1184622" cy="2059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databáze</a:t>
            </a:r>
            <a:endParaRPr lang="cs-CZ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5429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JSTOR</a:t>
            </a:r>
            <a:endParaRPr lang="cs-CZ" dirty="0"/>
          </a:p>
        </p:txBody>
      </p:sp>
      <p:pic>
        <p:nvPicPr>
          <p:cNvPr id="2050" name="Picture 2" descr="C:\Users\moravko\Desktop\jstor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963" y="196850"/>
            <a:ext cx="935037" cy="119366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85429"/>
            <a:ext cx="7772400" cy="43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411</TotalTime>
  <Words>2380</Words>
  <Application>Microsoft Office PowerPoint</Application>
  <PresentationFormat>Předvádění na obrazovce (4:3)</PresentationFormat>
  <Paragraphs>321</Paragraphs>
  <Slides>56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7" baseType="lpstr">
      <vt:lpstr>Metro</vt:lpstr>
      <vt:lpstr>Diplomový seminář</vt:lpstr>
      <vt:lpstr>Doporučená literatura</vt:lpstr>
      <vt:lpstr>Vědecký text</vt:lpstr>
      <vt:lpstr>Vědecký text</vt:lpstr>
      <vt:lpstr>Formy vědeckého textu</vt:lpstr>
      <vt:lpstr>Periodika</vt:lpstr>
      <vt:lpstr>Odborná periodika</vt:lpstr>
      <vt:lpstr>Elektronické databáze</vt:lpstr>
      <vt:lpstr>JSTOR</vt:lpstr>
      <vt:lpstr>TAIMRD</vt:lpstr>
      <vt:lpstr>Title – Nadpis Author - Autor  </vt:lpstr>
      <vt:lpstr>Abstrakt</vt:lpstr>
      <vt:lpstr>Abstrakt a klíčová slova</vt:lpstr>
      <vt:lpstr>Introduction - Úvod </vt:lpstr>
      <vt:lpstr>Úvod</vt:lpstr>
      <vt:lpstr>Materials and Methods - Materiály a metody </vt:lpstr>
      <vt:lpstr>Results – Výsledky References – Odkazy na zdroje </vt:lpstr>
      <vt:lpstr>Discussion - Diskuse </vt:lpstr>
      <vt:lpstr>Další části odborného textu</vt:lpstr>
      <vt:lpstr>Co je BP nebo DP</vt:lpstr>
      <vt:lpstr>Pokyny ke kvalifikačním pracím na ZCU (web: ZCU-FPE-Student-Kvalifikační práce)</vt:lpstr>
      <vt:lpstr>Výběr tématu a zadání BP a DP</vt:lpstr>
      <vt:lpstr>Postup tvorby BP/DP po přijetí studenta školitelem</vt:lpstr>
      <vt:lpstr>Postup badatelské práce</vt:lpstr>
      <vt:lpstr>Konzultace s vedoucím práce</vt:lpstr>
      <vt:lpstr>Heuristika</vt:lpstr>
      <vt:lpstr>Národní knihovna</vt:lpstr>
      <vt:lpstr>Jednotná informační brána</vt:lpstr>
      <vt:lpstr>British Library</vt:lpstr>
      <vt:lpstr>Národní archiv</vt:lpstr>
      <vt:lpstr>Archiv města Plzně</vt:lpstr>
      <vt:lpstr>Struktura BP a DP</vt:lpstr>
      <vt:lpstr>Úprava – viz web ZCU</vt:lpstr>
      <vt:lpstr>Vzor odborné práce</vt:lpstr>
      <vt:lpstr>Šablona pro tvorbu BP a DP ZCU-FPE- Student-Kvalifikační práce</vt:lpstr>
      <vt:lpstr>Odkazy</vt:lpstr>
      <vt:lpstr>Odkazovací operátory</vt:lpstr>
      <vt:lpstr>Obsah /maximálně 3 úrovně/</vt:lpstr>
      <vt:lpstr>Obsah a rejstřík</vt:lpstr>
      <vt:lpstr>Citační norma</vt:lpstr>
      <vt:lpstr>Citační automaty</vt:lpstr>
      <vt:lpstr>Citace vzory</vt:lpstr>
      <vt:lpstr>Citace vzory</vt:lpstr>
      <vt:lpstr>Citační vzory</vt:lpstr>
      <vt:lpstr>Kapitola v knize</vt:lpstr>
      <vt:lpstr>Citační vzory</vt:lpstr>
      <vt:lpstr>Citační vzory</vt:lpstr>
      <vt:lpstr>Citační vzory</vt:lpstr>
      <vt:lpstr>Prameny</vt:lpstr>
      <vt:lpstr>ORÁLNÍ PRAMENY </vt:lpstr>
      <vt:lpstr>Děkuji za pozornost</vt:lpstr>
      <vt:lpstr>Cvičení</vt:lpstr>
      <vt:lpstr>Cvičení - řešení</vt:lpstr>
      <vt:lpstr>Cvičení-řešení</vt:lpstr>
      <vt:lpstr>Cvičení-řešení</vt:lpstr>
      <vt:lpstr>Cvičení-řešení</vt:lpstr>
    </vt:vector>
  </TitlesOfParts>
  <Company>ZCU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Diplomový seminář</dc:title>
  <dc:creator>moravko</dc:creator>
  <cp:lastModifiedBy>Miroslav Breitfelder</cp:lastModifiedBy>
  <cp:revision>95</cp:revision>
  <dcterms:created xsi:type="dcterms:W3CDTF">2014-10-15T15:38:40Z</dcterms:created>
  <dcterms:modified xsi:type="dcterms:W3CDTF">2016-03-17T11:46:29Z</dcterms:modified>
</cp:coreProperties>
</file>